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62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4607A"/>
                </a:solidFill>
                <a:latin typeface="Showcard Gothic"/>
                <a:cs typeface="Showcard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F4B0E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4607A"/>
                </a:solidFill>
                <a:latin typeface="Showcard Gothic"/>
                <a:cs typeface="Showcard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46277" y="1556188"/>
            <a:ext cx="3408045" cy="4050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9933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4607A"/>
                </a:solidFill>
                <a:latin typeface="Showcard Gothic"/>
                <a:cs typeface="Showcard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922985"/>
            <a:ext cx="2868295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04607A"/>
                </a:solidFill>
                <a:latin typeface="Showcard Gothic"/>
                <a:cs typeface="Showcard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864893"/>
            <a:ext cx="7546975" cy="2842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F4B0E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g"/><Relationship Id="rId3" Type="http://schemas.openxmlformats.org/officeDocument/2006/relationships/image" Target="../media/image2.pn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2.png"/><Relationship Id="rId7" Type="http://schemas.openxmlformats.org/officeDocument/2006/relationships/image" Target="../media/image57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2.png"/><Relationship Id="rId7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x4d.xanga.com/e04d14fa3323478517656/z53289267.jpg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2.png"/><Relationship Id="rId7" Type="http://schemas.openxmlformats.org/officeDocument/2006/relationships/image" Target="../media/image72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92.jpg"/><Relationship Id="rId18" Type="http://schemas.openxmlformats.org/officeDocument/2006/relationships/image" Target="../media/image97.jpg"/><Relationship Id="rId3" Type="http://schemas.openxmlformats.org/officeDocument/2006/relationships/image" Target="../media/image2.png"/><Relationship Id="rId21" Type="http://schemas.openxmlformats.org/officeDocument/2006/relationships/image" Target="../media/image100.jpg"/><Relationship Id="rId7" Type="http://schemas.openxmlformats.org/officeDocument/2006/relationships/image" Target="../media/image86.jpg"/><Relationship Id="rId12" Type="http://schemas.openxmlformats.org/officeDocument/2006/relationships/image" Target="../media/image91.jpg"/><Relationship Id="rId17" Type="http://schemas.openxmlformats.org/officeDocument/2006/relationships/image" Target="../media/image96.jpg"/><Relationship Id="rId2" Type="http://schemas.openxmlformats.org/officeDocument/2006/relationships/image" Target="../media/image5.png"/><Relationship Id="rId16" Type="http://schemas.openxmlformats.org/officeDocument/2006/relationships/image" Target="../media/image95.jpg"/><Relationship Id="rId20" Type="http://schemas.openxmlformats.org/officeDocument/2006/relationships/image" Target="../media/image9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90.jpg"/><Relationship Id="rId5" Type="http://schemas.openxmlformats.org/officeDocument/2006/relationships/image" Target="../media/image6.png"/><Relationship Id="rId15" Type="http://schemas.openxmlformats.org/officeDocument/2006/relationships/image" Target="../media/image94.jpg"/><Relationship Id="rId10" Type="http://schemas.openxmlformats.org/officeDocument/2006/relationships/image" Target="../media/image89.jpg"/><Relationship Id="rId19" Type="http://schemas.openxmlformats.org/officeDocument/2006/relationships/image" Target="../media/image98.jpg"/><Relationship Id="rId4" Type="http://schemas.openxmlformats.org/officeDocument/2006/relationships/image" Target="../media/image3.png"/><Relationship Id="rId9" Type="http://schemas.openxmlformats.org/officeDocument/2006/relationships/image" Target="../media/image88.jpg"/><Relationship Id="rId14" Type="http://schemas.openxmlformats.org/officeDocument/2006/relationships/image" Target="../media/image93.jpg"/><Relationship Id="rId22" Type="http://schemas.openxmlformats.org/officeDocument/2006/relationships/image" Target="../media/image101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jp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4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Relationship Id="rId14" Type="http://schemas.openxmlformats.org/officeDocument/2006/relationships/image" Target="../media/image110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jpg"/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jpg"/><Relationship Id="rId2" Type="http://schemas.openxmlformats.org/officeDocument/2006/relationships/image" Target="../media/image1.png"/><Relationship Id="rId16" Type="http://schemas.openxmlformats.org/officeDocument/2006/relationships/image" Target="../media/image121.jp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4.png"/><Relationship Id="rId15" Type="http://schemas.openxmlformats.org/officeDocument/2006/relationships/image" Target="../media/image120.jp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3.png"/><Relationship Id="rId9" Type="http://schemas.openxmlformats.org/officeDocument/2006/relationships/image" Target="../media/image114.png"/><Relationship Id="rId14" Type="http://schemas.openxmlformats.org/officeDocument/2006/relationships/image" Target="../media/image119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13" Type="http://schemas.openxmlformats.org/officeDocument/2006/relationships/image" Target="../media/image134.jpg"/><Relationship Id="rId3" Type="http://schemas.openxmlformats.org/officeDocument/2006/relationships/image" Target="../media/image2.png"/><Relationship Id="rId7" Type="http://schemas.openxmlformats.org/officeDocument/2006/relationships/image" Target="../media/image128.jpg"/><Relationship Id="rId12" Type="http://schemas.openxmlformats.org/officeDocument/2006/relationships/image" Target="../media/image133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jpg"/><Relationship Id="rId11" Type="http://schemas.openxmlformats.org/officeDocument/2006/relationships/image" Target="../media/image132.jpg"/><Relationship Id="rId5" Type="http://schemas.openxmlformats.org/officeDocument/2006/relationships/image" Target="../media/image4.png"/><Relationship Id="rId10" Type="http://schemas.openxmlformats.org/officeDocument/2006/relationships/image" Target="../media/image131.jpg"/><Relationship Id="rId4" Type="http://schemas.openxmlformats.org/officeDocument/2006/relationships/image" Target="../media/image3.png"/><Relationship Id="rId9" Type="http://schemas.openxmlformats.org/officeDocument/2006/relationships/image" Target="../media/image130.png"/><Relationship Id="rId14" Type="http://schemas.openxmlformats.org/officeDocument/2006/relationships/image" Target="../media/image135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g"/><Relationship Id="rId13" Type="http://schemas.openxmlformats.org/officeDocument/2006/relationships/image" Target="../media/image144.jpg"/><Relationship Id="rId3" Type="http://schemas.openxmlformats.org/officeDocument/2006/relationships/image" Target="../media/image2.png"/><Relationship Id="rId7" Type="http://schemas.openxmlformats.org/officeDocument/2006/relationships/image" Target="../media/image138.png"/><Relationship Id="rId12" Type="http://schemas.openxmlformats.org/officeDocument/2006/relationships/image" Target="../media/image14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11" Type="http://schemas.openxmlformats.org/officeDocument/2006/relationships/image" Target="../media/image142.jpg"/><Relationship Id="rId5" Type="http://schemas.openxmlformats.org/officeDocument/2006/relationships/image" Target="../media/image4.png"/><Relationship Id="rId10" Type="http://schemas.openxmlformats.org/officeDocument/2006/relationships/image" Target="../media/image141.jpg"/><Relationship Id="rId4" Type="http://schemas.openxmlformats.org/officeDocument/2006/relationships/image" Target="../media/image3.png"/><Relationship Id="rId9" Type="http://schemas.openxmlformats.org/officeDocument/2006/relationships/image" Target="../media/image140.jpg"/><Relationship Id="rId14" Type="http://schemas.openxmlformats.org/officeDocument/2006/relationships/image" Target="../media/image145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g"/><Relationship Id="rId13" Type="http://schemas.openxmlformats.org/officeDocument/2006/relationships/image" Target="../media/image153.jpg"/><Relationship Id="rId3" Type="http://schemas.openxmlformats.org/officeDocument/2006/relationships/image" Target="../media/image2.png"/><Relationship Id="rId7" Type="http://schemas.openxmlformats.org/officeDocument/2006/relationships/image" Target="../media/image147.png"/><Relationship Id="rId12" Type="http://schemas.openxmlformats.org/officeDocument/2006/relationships/image" Target="../media/image15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11" Type="http://schemas.openxmlformats.org/officeDocument/2006/relationships/image" Target="../media/image151.jpg"/><Relationship Id="rId5" Type="http://schemas.openxmlformats.org/officeDocument/2006/relationships/image" Target="../media/image4.png"/><Relationship Id="rId10" Type="http://schemas.openxmlformats.org/officeDocument/2006/relationships/image" Target="../media/image150.jpg"/><Relationship Id="rId4" Type="http://schemas.openxmlformats.org/officeDocument/2006/relationships/image" Target="../media/image3.png"/><Relationship Id="rId9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g"/><Relationship Id="rId13" Type="http://schemas.openxmlformats.org/officeDocument/2006/relationships/image" Target="../media/image162.jpg"/><Relationship Id="rId3" Type="http://schemas.openxmlformats.org/officeDocument/2006/relationships/image" Target="../media/image2.png"/><Relationship Id="rId7" Type="http://schemas.openxmlformats.org/officeDocument/2006/relationships/image" Target="../media/image156.jpg"/><Relationship Id="rId12" Type="http://schemas.openxmlformats.org/officeDocument/2006/relationships/image" Target="../media/image16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jpg"/><Relationship Id="rId5" Type="http://schemas.openxmlformats.org/officeDocument/2006/relationships/image" Target="../media/image4.png"/><Relationship Id="rId10" Type="http://schemas.openxmlformats.org/officeDocument/2006/relationships/image" Target="../media/image159.jpg"/><Relationship Id="rId4" Type="http://schemas.openxmlformats.org/officeDocument/2006/relationships/image" Target="../media/image3.png"/><Relationship Id="rId9" Type="http://schemas.openxmlformats.org/officeDocument/2006/relationships/image" Target="../media/image15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13" Type="http://schemas.openxmlformats.org/officeDocument/2006/relationships/image" Target="../media/image171.jpg"/><Relationship Id="rId3" Type="http://schemas.openxmlformats.org/officeDocument/2006/relationships/image" Target="../media/image2.png"/><Relationship Id="rId7" Type="http://schemas.openxmlformats.org/officeDocument/2006/relationships/image" Target="../media/image165.jpg"/><Relationship Id="rId12" Type="http://schemas.openxmlformats.org/officeDocument/2006/relationships/image" Target="../media/image17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g"/><Relationship Id="rId11" Type="http://schemas.openxmlformats.org/officeDocument/2006/relationships/image" Target="../media/image169.jpg"/><Relationship Id="rId5" Type="http://schemas.openxmlformats.org/officeDocument/2006/relationships/image" Target="../media/image4.png"/><Relationship Id="rId10" Type="http://schemas.openxmlformats.org/officeDocument/2006/relationships/image" Target="../media/image168.jpg"/><Relationship Id="rId4" Type="http://schemas.openxmlformats.org/officeDocument/2006/relationships/image" Target="../media/image3.png"/><Relationship Id="rId9" Type="http://schemas.openxmlformats.org/officeDocument/2006/relationships/image" Target="../media/image16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3" Type="http://schemas.openxmlformats.org/officeDocument/2006/relationships/image" Target="../media/image2.png"/><Relationship Id="rId7" Type="http://schemas.openxmlformats.org/officeDocument/2006/relationships/image" Target="../media/image175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4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08048" y="836675"/>
            <a:ext cx="7056120" cy="1323340"/>
          </a:xfrm>
          <a:prstGeom prst="rect">
            <a:avLst/>
          </a:prstGeom>
          <a:solidFill>
            <a:srgbClr val="5EEFF7"/>
          </a:solidFill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9450"/>
              </a:lnSpc>
            </a:pPr>
            <a:r>
              <a:rPr sz="8000" dirty="0">
                <a:solidFill>
                  <a:srgbClr val="FFFFFF"/>
                </a:solidFill>
                <a:latin typeface="Constantia"/>
                <a:cs typeface="Constantia"/>
              </a:rPr>
              <a:t>Drugs</a:t>
            </a:r>
            <a:r>
              <a:rPr sz="8000" spc="-37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8000" dirty="0">
                <a:solidFill>
                  <a:srgbClr val="FFFFFF"/>
                </a:solidFill>
                <a:latin typeface="Constantia"/>
                <a:cs typeface="Constantia"/>
              </a:rPr>
              <a:t>abuse</a:t>
            </a:r>
            <a:endParaRPr sz="80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3077" y="3798570"/>
            <a:ext cx="4565650" cy="223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1170">
              <a:lnSpc>
                <a:spcPct val="100000"/>
              </a:lnSpc>
              <a:spcBef>
                <a:spcPts val="100"/>
              </a:spcBef>
            </a:pPr>
            <a:r>
              <a:rPr sz="2900" b="1" dirty="0">
                <a:latin typeface="Calibri"/>
                <a:cs typeface="Calibri"/>
              </a:rPr>
              <a:t>Amogh </a:t>
            </a:r>
            <a:r>
              <a:rPr sz="2900" b="1" spc="-5" dirty="0">
                <a:latin typeface="Calibri"/>
                <a:cs typeface="Calibri"/>
              </a:rPr>
              <a:t>Shukla </a:t>
            </a:r>
            <a:r>
              <a:rPr sz="2900" b="1" dirty="0">
                <a:latin typeface="Calibri"/>
                <a:cs typeface="Calibri"/>
              </a:rPr>
              <a:t>19BCE0785  </a:t>
            </a:r>
            <a:r>
              <a:rPr sz="2900" b="1" spc="-5" dirty="0">
                <a:latin typeface="Calibri"/>
                <a:cs typeface="Calibri"/>
              </a:rPr>
              <a:t>Divij </a:t>
            </a:r>
            <a:r>
              <a:rPr sz="2900" b="1" dirty="0">
                <a:latin typeface="Calibri"/>
                <a:cs typeface="Calibri"/>
              </a:rPr>
              <a:t>Bahl 19BCE0785  </a:t>
            </a:r>
            <a:r>
              <a:rPr sz="2900" b="1" spc="-5" dirty="0">
                <a:latin typeface="Calibri"/>
                <a:cs typeface="Calibri"/>
              </a:rPr>
              <a:t>Aryan </a:t>
            </a:r>
            <a:r>
              <a:rPr sz="2900" b="1" dirty="0">
                <a:latin typeface="Calibri"/>
                <a:cs typeface="Calibri"/>
              </a:rPr>
              <a:t>Shridhar</a:t>
            </a:r>
            <a:r>
              <a:rPr sz="2900" b="1" spc="-140" dirty="0">
                <a:latin typeface="Calibri"/>
                <a:cs typeface="Calibri"/>
              </a:rPr>
              <a:t> </a:t>
            </a:r>
            <a:r>
              <a:rPr sz="2900" b="1" dirty="0">
                <a:latin typeface="Calibri"/>
                <a:cs typeface="Calibri"/>
              </a:rPr>
              <a:t>19BCE0801</a:t>
            </a:r>
            <a:endParaRPr sz="29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900" b="1" spc="-35" dirty="0">
                <a:latin typeface="Calibri"/>
                <a:cs typeface="Calibri"/>
              </a:rPr>
              <a:t>Vedant </a:t>
            </a:r>
            <a:r>
              <a:rPr sz="2900" b="1" spc="-10" dirty="0">
                <a:latin typeface="Calibri"/>
                <a:cs typeface="Calibri"/>
              </a:rPr>
              <a:t>Vikas </a:t>
            </a:r>
            <a:r>
              <a:rPr sz="2900" b="1" spc="-5" dirty="0">
                <a:latin typeface="Calibri"/>
                <a:cs typeface="Calibri"/>
              </a:rPr>
              <a:t>Naik </a:t>
            </a:r>
            <a:r>
              <a:rPr sz="2900" b="1" dirty="0">
                <a:latin typeface="Calibri"/>
                <a:cs typeface="Calibri"/>
              </a:rPr>
              <a:t>19BCE0797  </a:t>
            </a:r>
            <a:r>
              <a:rPr sz="2900" b="1" spc="-10" dirty="0">
                <a:latin typeface="Calibri"/>
                <a:cs typeface="Calibri"/>
              </a:rPr>
              <a:t>Akshat</a:t>
            </a:r>
            <a:r>
              <a:rPr lang="en-IN" sz="2900" b="1" spc="-10" dirty="0">
                <a:latin typeface="Calibri"/>
                <a:cs typeface="Calibri"/>
              </a:rPr>
              <a:t> Srivastav 19BCE0811</a:t>
            </a:r>
            <a:endParaRPr sz="2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0473" y="515492"/>
            <a:ext cx="185356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083762"/>
                </a:solidFill>
                <a:latin typeface="Constantia"/>
                <a:cs typeface="Constantia"/>
              </a:rPr>
              <a:t>Alcohol:</a:t>
            </a:r>
            <a:endParaRPr sz="4000">
              <a:latin typeface="Constantia"/>
              <a:cs typeface="Constant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28288" y="3352800"/>
            <a:ext cx="3557016" cy="2668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9000" y="1560702"/>
            <a:ext cx="6396990" cy="4297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000" spc="-10" dirty="0">
                <a:latin typeface="Constantia"/>
                <a:cs typeface="Constantia"/>
              </a:rPr>
              <a:t>Alcohol </a:t>
            </a:r>
            <a:r>
              <a:rPr sz="2000" spc="-5" dirty="0">
                <a:latin typeface="Constantia"/>
                <a:cs typeface="Constantia"/>
              </a:rPr>
              <a:t>is </a:t>
            </a:r>
            <a:r>
              <a:rPr sz="2000" dirty="0">
                <a:latin typeface="Constantia"/>
                <a:cs typeface="Constantia"/>
              </a:rPr>
              <a:t>a </a:t>
            </a:r>
            <a:r>
              <a:rPr sz="2000" spc="-15" dirty="0">
                <a:latin typeface="Constantia"/>
                <a:cs typeface="Constantia"/>
              </a:rPr>
              <a:t>psychoactive </a:t>
            </a:r>
            <a:r>
              <a:rPr sz="2000" spc="-5" dirty="0">
                <a:latin typeface="Constantia"/>
                <a:cs typeface="Constantia"/>
              </a:rPr>
              <a:t>drug that </a:t>
            </a:r>
            <a:r>
              <a:rPr sz="2000" dirty="0">
                <a:latin typeface="Constantia"/>
                <a:cs typeface="Constantia"/>
              </a:rPr>
              <a:t>has 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depressant</a:t>
            </a:r>
            <a:endParaRPr sz="2000">
              <a:latin typeface="Constantia"/>
              <a:cs typeface="Constantia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latin typeface="Constantia"/>
                <a:cs typeface="Constantia"/>
              </a:rPr>
              <a:t>effect.</a:t>
            </a:r>
            <a:endParaRPr sz="2000">
              <a:latin typeface="Constantia"/>
              <a:cs typeface="Constantia"/>
            </a:endParaRPr>
          </a:p>
          <a:p>
            <a:pPr marL="299085" marR="5080" indent="-28702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high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blood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alcohol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content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usually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considered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be  </a:t>
            </a:r>
            <a:r>
              <a:rPr sz="2000" dirty="0">
                <a:latin typeface="Constantia"/>
                <a:cs typeface="Constantia"/>
              </a:rPr>
              <a:t>legal </a:t>
            </a:r>
            <a:r>
              <a:rPr sz="2000" spc="-5" dirty="0">
                <a:latin typeface="Constantia"/>
                <a:cs typeface="Constantia"/>
              </a:rPr>
              <a:t>drunkenness </a:t>
            </a:r>
            <a:r>
              <a:rPr sz="2000" dirty="0">
                <a:latin typeface="Constantia"/>
                <a:cs typeface="Constantia"/>
              </a:rPr>
              <a:t>because </a:t>
            </a:r>
            <a:r>
              <a:rPr sz="2000" spc="-5" dirty="0">
                <a:latin typeface="Constantia"/>
                <a:cs typeface="Constantia"/>
              </a:rPr>
              <a:t>it </a:t>
            </a:r>
            <a:r>
              <a:rPr sz="2000" spc="-10" dirty="0">
                <a:latin typeface="Constantia"/>
                <a:cs typeface="Constantia"/>
              </a:rPr>
              <a:t>reduces attention </a:t>
            </a:r>
            <a:r>
              <a:rPr sz="2000" dirty="0">
                <a:latin typeface="Constantia"/>
                <a:cs typeface="Constantia"/>
              </a:rPr>
              <a:t>and  </a:t>
            </a:r>
            <a:r>
              <a:rPr sz="2000" spc="-10" dirty="0">
                <a:latin typeface="Constantia"/>
                <a:cs typeface="Constantia"/>
              </a:rPr>
              <a:t>slows </a:t>
            </a:r>
            <a:r>
              <a:rPr sz="2000" spc="-5" dirty="0">
                <a:latin typeface="Constantia"/>
                <a:cs typeface="Constantia"/>
              </a:rPr>
              <a:t>reaction</a:t>
            </a:r>
            <a:r>
              <a:rPr sz="2000" spc="-1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speed.</a:t>
            </a:r>
            <a:endParaRPr sz="2000">
              <a:latin typeface="Constantia"/>
              <a:cs typeface="Constantia"/>
            </a:endParaRPr>
          </a:p>
          <a:p>
            <a:pPr marL="213995">
              <a:lnSpc>
                <a:spcPts val="3929"/>
              </a:lnSpc>
            </a:pPr>
            <a:r>
              <a:rPr sz="3600" spc="-5" dirty="0">
                <a:solidFill>
                  <a:srgbClr val="08684E"/>
                </a:solidFill>
                <a:latin typeface="Constantia"/>
                <a:cs typeface="Constantia"/>
              </a:rPr>
              <a:t>Effects</a:t>
            </a:r>
            <a:endParaRPr sz="3600">
              <a:latin typeface="Constantia"/>
              <a:cs typeface="Constantia"/>
            </a:endParaRPr>
          </a:p>
          <a:p>
            <a:pPr marL="320040" indent="-287020">
              <a:lnSpc>
                <a:spcPct val="100000"/>
              </a:lnSpc>
              <a:spcBef>
                <a:spcPts val="2090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2400" spc="-10" dirty="0">
                <a:latin typeface="Constantia"/>
                <a:cs typeface="Constantia"/>
              </a:rPr>
              <a:t>Heart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disease</a:t>
            </a:r>
            <a:endParaRPr sz="2400">
              <a:latin typeface="Constantia"/>
              <a:cs typeface="Constantia"/>
            </a:endParaRPr>
          </a:p>
          <a:p>
            <a:pPr marL="32004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2400" spc="-15" dirty="0">
                <a:latin typeface="Constantia"/>
                <a:cs typeface="Constantia"/>
              </a:rPr>
              <a:t>Stroke</a:t>
            </a:r>
            <a:endParaRPr sz="2400">
              <a:latin typeface="Constantia"/>
              <a:cs typeface="Constantia"/>
            </a:endParaRPr>
          </a:p>
          <a:p>
            <a:pPr marL="320040" indent="-287020">
              <a:lnSpc>
                <a:spcPct val="100000"/>
              </a:lnSpc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2400" spc="-15" dirty="0">
                <a:latin typeface="Constantia"/>
                <a:cs typeface="Constantia"/>
              </a:rPr>
              <a:t>Cancer</a:t>
            </a:r>
            <a:endParaRPr sz="2400">
              <a:latin typeface="Constantia"/>
              <a:cs typeface="Constantia"/>
            </a:endParaRPr>
          </a:p>
          <a:p>
            <a:pPr marL="320040" indent="-287020">
              <a:lnSpc>
                <a:spcPct val="100000"/>
              </a:lnSpc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2400" spc="-5" dirty="0">
                <a:latin typeface="Constantia"/>
                <a:cs typeface="Constantia"/>
              </a:rPr>
              <a:t>Diabetes</a:t>
            </a:r>
            <a:endParaRPr sz="2400">
              <a:latin typeface="Constantia"/>
              <a:cs typeface="Constantia"/>
            </a:endParaRPr>
          </a:p>
          <a:p>
            <a:pPr marL="320040" indent="-287020">
              <a:lnSpc>
                <a:spcPct val="100000"/>
              </a:lnSpc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sz="2400" spc="-5" dirty="0">
                <a:latin typeface="Constantia"/>
                <a:cs typeface="Constantia"/>
              </a:rPr>
              <a:t>Obesity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8540" y="552958"/>
            <a:ext cx="20726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C00000"/>
                </a:solidFill>
                <a:latin typeface="Calibri"/>
                <a:cs typeface="Calibri"/>
              </a:rPr>
              <a:t>Betel</a:t>
            </a:r>
            <a:r>
              <a:rPr sz="3600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Nuts: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1789557"/>
            <a:ext cx="334835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Constantia"/>
                <a:cs typeface="Constantia"/>
              </a:rPr>
              <a:t>Chewed </a:t>
            </a:r>
            <a:r>
              <a:rPr sz="2000" spc="-5" dirty="0">
                <a:latin typeface="Constantia"/>
                <a:cs typeface="Constantia"/>
              </a:rPr>
              <a:t>nut popular in</a:t>
            </a:r>
            <a:r>
              <a:rPr sz="2000" spc="-2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Asia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67555" y="3073907"/>
            <a:ext cx="4226052" cy="26349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176" y="2738069"/>
            <a:ext cx="12515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0" dirty="0">
                <a:solidFill>
                  <a:srgbClr val="08684E"/>
                </a:solidFill>
                <a:latin typeface="Calibri"/>
                <a:cs typeface="Calibri"/>
              </a:rPr>
              <a:t>E</a:t>
            </a:r>
            <a:r>
              <a:rPr sz="3600" spc="-35" dirty="0">
                <a:solidFill>
                  <a:srgbClr val="08684E"/>
                </a:solidFill>
                <a:latin typeface="Calibri"/>
                <a:cs typeface="Calibri"/>
              </a:rPr>
              <a:t>f</a:t>
            </a:r>
            <a:r>
              <a:rPr sz="3600" spc="-80" dirty="0">
                <a:solidFill>
                  <a:srgbClr val="08684E"/>
                </a:solidFill>
                <a:latin typeface="Calibri"/>
                <a:cs typeface="Calibri"/>
              </a:rPr>
              <a:t>f</a:t>
            </a:r>
            <a:r>
              <a:rPr sz="3600" dirty="0">
                <a:solidFill>
                  <a:srgbClr val="08684E"/>
                </a:solidFill>
                <a:latin typeface="Calibri"/>
                <a:cs typeface="Calibri"/>
              </a:rPr>
              <a:t>ec</a:t>
            </a:r>
            <a:r>
              <a:rPr sz="3600" spc="-15" dirty="0">
                <a:solidFill>
                  <a:srgbClr val="08684E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08684E"/>
                </a:solidFill>
                <a:latin typeface="Calibri"/>
                <a:cs typeface="Calibri"/>
              </a:rPr>
              <a:t>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4370" y="3700017"/>
            <a:ext cx="341439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4922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25" dirty="0">
                <a:latin typeface="Constantia"/>
                <a:cs typeface="Constantia"/>
              </a:rPr>
              <a:t>Excessive </a:t>
            </a:r>
            <a:r>
              <a:rPr sz="2400" spc="-5" dirty="0">
                <a:latin typeface="Constantia"/>
                <a:cs typeface="Constantia"/>
              </a:rPr>
              <a:t>use </a:t>
            </a:r>
            <a:r>
              <a:rPr sz="2400" dirty="0">
                <a:latin typeface="Constantia"/>
                <a:cs typeface="Constantia"/>
              </a:rPr>
              <a:t>leads </a:t>
            </a:r>
            <a:r>
              <a:rPr sz="2400" spc="-20" dirty="0">
                <a:latin typeface="Constantia"/>
                <a:cs typeface="Constantia"/>
              </a:rPr>
              <a:t>to  </a:t>
            </a:r>
            <a:r>
              <a:rPr sz="2400" b="1" spc="-5" dirty="0">
                <a:latin typeface="Constantia"/>
                <a:cs typeface="Constantia"/>
              </a:rPr>
              <a:t>warm sensation,  increased </a:t>
            </a:r>
            <a:r>
              <a:rPr sz="2400" b="1" spc="-10" dirty="0">
                <a:latin typeface="Constantia"/>
                <a:cs typeface="Constantia"/>
              </a:rPr>
              <a:t>pulse</a:t>
            </a:r>
            <a:r>
              <a:rPr sz="2400" b="1" spc="-200" dirty="0">
                <a:latin typeface="Constantia"/>
                <a:cs typeface="Constantia"/>
              </a:rPr>
              <a:t> </a:t>
            </a:r>
            <a:r>
              <a:rPr sz="2400" b="1" spc="-15" dirty="0">
                <a:latin typeface="Constantia"/>
                <a:cs typeface="Constantia"/>
              </a:rPr>
              <a:t>rate,  </a:t>
            </a:r>
            <a:r>
              <a:rPr sz="2400" b="1" spc="-10" dirty="0">
                <a:latin typeface="Constantia"/>
                <a:cs typeface="Constantia"/>
              </a:rPr>
              <a:t>sweating</a:t>
            </a:r>
            <a:endParaRPr sz="2400">
              <a:latin typeface="Constantia"/>
              <a:cs typeface="Constantia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latin typeface="Constantia"/>
                <a:cs typeface="Constantia"/>
              </a:rPr>
              <a:t>Prolonged </a:t>
            </a:r>
            <a:r>
              <a:rPr sz="2400" spc="-5" dirty="0">
                <a:latin typeface="Constantia"/>
                <a:cs typeface="Constantia"/>
              </a:rPr>
              <a:t>use for</a:t>
            </a:r>
            <a:r>
              <a:rPr sz="2400" spc="-2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many  years </a:t>
            </a:r>
            <a:r>
              <a:rPr sz="2400" spc="-20" dirty="0">
                <a:latin typeface="Constantia"/>
                <a:cs typeface="Constantia"/>
              </a:rPr>
              <a:t>may </a:t>
            </a:r>
            <a:r>
              <a:rPr sz="2400" spc="-10" dirty="0">
                <a:latin typeface="Constantia"/>
                <a:cs typeface="Constantia"/>
              </a:rPr>
              <a:t>increase </a:t>
            </a:r>
            <a:r>
              <a:rPr sz="2400" spc="-5" dirty="0">
                <a:latin typeface="Constantia"/>
                <a:cs typeface="Constantia"/>
              </a:rPr>
              <a:t>the  </a:t>
            </a:r>
            <a:r>
              <a:rPr sz="2400" dirty="0">
                <a:latin typeface="Constantia"/>
                <a:cs typeface="Constantia"/>
              </a:rPr>
              <a:t>risk </a:t>
            </a:r>
            <a:r>
              <a:rPr sz="2400" spc="-5" dirty="0">
                <a:latin typeface="Constantia"/>
                <a:cs typeface="Constantia"/>
              </a:rPr>
              <a:t>for </a:t>
            </a:r>
            <a:r>
              <a:rPr sz="2400" b="1" spc="-10" dirty="0">
                <a:latin typeface="Constantia"/>
                <a:cs typeface="Constantia"/>
              </a:rPr>
              <a:t>oral</a:t>
            </a:r>
            <a:r>
              <a:rPr sz="2400" b="1" spc="-229" dirty="0">
                <a:latin typeface="Constantia"/>
                <a:cs typeface="Constantia"/>
              </a:rPr>
              <a:t> </a:t>
            </a:r>
            <a:r>
              <a:rPr sz="2400" b="1" spc="-10" dirty="0">
                <a:latin typeface="Constantia"/>
                <a:cs typeface="Constantia"/>
              </a:rPr>
              <a:t>cancers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54404" y="420369"/>
            <a:ext cx="302006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-5" dirty="0">
                <a:solidFill>
                  <a:srgbClr val="FC740D"/>
                </a:solidFill>
                <a:latin typeface="Calibri"/>
                <a:cs typeface="Calibri"/>
              </a:rPr>
              <a:t>INHALAN</a:t>
            </a:r>
            <a:r>
              <a:rPr sz="4900" b="1" spc="-30" dirty="0">
                <a:solidFill>
                  <a:srgbClr val="FC740D"/>
                </a:solidFill>
                <a:latin typeface="Calibri"/>
                <a:cs typeface="Calibri"/>
              </a:rPr>
              <a:t>T</a:t>
            </a:r>
            <a:r>
              <a:rPr sz="4900" b="1" spc="-5" dirty="0">
                <a:solidFill>
                  <a:srgbClr val="FC740D"/>
                </a:solidFill>
                <a:latin typeface="Calibri"/>
                <a:cs typeface="Calibri"/>
              </a:rPr>
              <a:t>S</a:t>
            </a:r>
            <a:endParaRPr sz="4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916" y="1970608"/>
            <a:ext cx="6858000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latin typeface="Constantia"/>
                <a:cs typeface="Constantia"/>
              </a:rPr>
              <a:t>Attract</a:t>
            </a:r>
            <a:r>
              <a:rPr sz="3200" spc="-19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younger</a:t>
            </a:r>
            <a:r>
              <a:rPr sz="3200" spc="-22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children,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or</a:t>
            </a:r>
            <a:r>
              <a:rPr sz="3200" spc="-204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adults</a:t>
            </a:r>
            <a:r>
              <a:rPr sz="3200" spc="-15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who</a:t>
            </a:r>
            <a:endParaRPr sz="32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3200" spc="-50" dirty="0">
                <a:latin typeface="Constantia"/>
                <a:cs typeface="Constantia"/>
              </a:rPr>
              <a:t>can’t</a:t>
            </a:r>
            <a:r>
              <a:rPr sz="3200" spc="-16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afford</a:t>
            </a:r>
            <a:r>
              <a:rPr sz="3200" spc="-10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alcohol</a:t>
            </a:r>
            <a:r>
              <a:rPr sz="3200" spc="-114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or</a:t>
            </a:r>
            <a:r>
              <a:rPr sz="3200" spc="-19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street</a:t>
            </a:r>
            <a:r>
              <a:rPr sz="3200" spc="-16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drugs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3088" y="4509515"/>
            <a:ext cx="2866644" cy="1903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9855" y="4442459"/>
            <a:ext cx="2354579" cy="20360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04559" y="4123944"/>
            <a:ext cx="2285999" cy="2266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1800" y="967181"/>
            <a:ext cx="33534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5400" b="1" spc="-665" dirty="0">
                <a:solidFill>
                  <a:srgbClr val="FC740D"/>
                </a:solidFill>
                <a:latin typeface="Calibri"/>
                <a:cs typeface="Calibri"/>
              </a:rPr>
              <a:t>INHALA</a:t>
            </a:r>
            <a:r>
              <a:rPr sz="4950" spc="-997" baseline="-36195" dirty="0">
                <a:solidFill>
                  <a:srgbClr val="000000"/>
                </a:solidFill>
              </a:rPr>
              <a:t>R</a:t>
            </a:r>
            <a:r>
              <a:rPr sz="5400" b="1" spc="-665" dirty="0">
                <a:solidFill>
                  <a:srgbClr val="FC740D"/>
                </a:solidFill>
                <a:latin typeface="Calibri"/>
                <a:cs typeface="Calibri"/>
              </a:rPr>
              <a:t>N</a:t>
            </a:r>
            <a:r>
              <a:rPr sz="4950" spc="-997" baseline="-36195" dirty="0">
                <a:solidFill>
                  <a:srgbClr val="000000"/>
                </a:solidFill>
              </a:rPr>
              <a:t>isk</a:t>
            </a:r>
            <a:r>
              <a:rPr sz="5400" b="1" spc="-665" dirty="0">
                <a:solidFill>
                  <a:srgbClr val="FC740D"/>
                </a:solidFill>
                <a:latin typeface="Calibri"/>
                <a:cs typeface="Calibri"/>
              </a:rPr>
              <a:t>T</a:t>
            </a:r>
            <a:r>
              <a:rPr sz="4950" spc="-997" baseline="-36195" dirty="0">
                <a:solidFill>
                  <a:srgbClr val="000000"/>
                </a:solidFill>
              </a:rPr>
              <a:t>s</a:t>
            </a:r>
            <a:r>
              <a:rPr sz="5400" b="1" spc="-665" dirty="0">
                <a:solidFill>
                  <a:srgbClr val="FC740D"/>
                </a:solidFill>
                <a:latin typeface="Calibri"/>
                <a:cs typeface="Calibri"/>
              </a:rPr>
              <a:t>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1601" y="1994128"/>
            <a:ext cx="6108065" cy="42265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09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mic Sans MS"/>
                <a:cs typeface="Comic Sans MS"/>
              </a:rPr>
              <a:t>lack </a:t>
            </a:r>
            <a:r>
              <a:rPr sz="2600" dirty="0">
                <a:latin typeface="Comic Sans MS"/>
                <a:cs typeface="Comic Sans MS"/>
              </a:rPr>
              <a:t>of</a:t>
            </a:r>
            <a:r>
              <a:rPr sz="2600" spc="-15" dirty="0">
                <a:latin typeface="Comic Sans MS"/>
                <a:cs typeface="Comic Sans MS"/>
              </a:rPr>
              <a:t> </a:t>
            </a:r>
            <a:r>
              <a:rPr sz="2600" spc="-5" dirty="0">
                <a:latin typeface="Comic Sans MS"/>
                <a:cs typeface="Comic Sans MS"/>
              </a:rPr>
              <a:t>coordination</a:t>
            </a:r>
            <a:endParaRPr sz="26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mic Sans MS"/>
                <a:cs typeface="Comic Sans MS"/>
              </a:rPr>
              <a:t>dizziness</a:t>
            </a:r>
            <a:endParaRPr sz="26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latin typeface="Comic Sans MS"/>
                <a:cs typeface="Comic Sans MS"/>
              </a:rPr>
              <a:t>euphoria</a:t>
            </a:r>
            <a:endParaRPr sz="26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mic Sans MS"/>
                <a:cs typeface="Comic Sans MS"/>
              </a:rPr>
              <a:t>difficulty</a:t>
            </a:r>
            <a:r>
              <a:rPr sz="2600" spc="-20" dirty="0">
                <a:latin typeface="Comic Sans MS"/>
                <a:cs typeface="Comic Sans MS"/>
              </a:rPr>
              <a:t> </a:t>
            </a:r>
            <a:r>
              <a:rPr sz="2600" dirty="0">
                <a:latin typeface="Comic Sans MS"/>
                <a:cs typeface="Comic Sans MS"/>
              </a:rPr>
              <a:t>speaking</a:t>
            </a:r>
            <a:endParaRPr sz="26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mic Sans MS"/>
                <a:cs typeface="Comic Sans MS"/>
              </a:rPr>
              <a:t>brain</a:t>
            </a:r>
            <a:r>
              <a:rPr sz="2600" spc="-35" dirty="0">
                <a:latin typeface="Comic Sans MS"/>
                <a:cs typeface="Comic Sans MS"/>
              </a:rPr>
              <a:t> </a:t>
            </a:r>
            <a:r>
              <a:rPr sz="2600" spc="-5" dirty="0">
                <a:latin typeface="Comic Sans MS"/>
                <a:cs typeface="Comic Sans MS"/>
              </a:rPr>
              <a:t>damage</a:t>
            </a:r>
            <a:endParaRPr sz="26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latin typeface="Comic Sans MS"/>
                <a:cs typeface="Comic Sans MS"/>
              </a:rPr>
              <a:t>organ</a:t>
            </a:r>
            <a:r>
              <a:rPr sz="2600" spc="-30" dirty="0">
                <a:latin typeface="Comic Sans MS"/>
                <a:cs typeface="Comic Sans MS"/>
              </a:rPr>
              <a:t> </a:t>
            </a:r>
            <a:r>
              <a:rPr sz="2600" spc="-5" dirty="0">
                <a:latin typeface="Comic Sans MS"/>
                <a:cs typeface="Comic Sans MS"/>
              </a:rPr>
              <a:t>damage</a:t>
            </a:r>
            <a:endParaRPr sz="26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latin typeface="Comic Sans MS"/>
                <a:cs typeface="Comic Sans MS"/>
              </a:rPr>
              <a:t>death </a:t>
            </a:r>
            <a:r>
              <a:rPr sz="2600" dirty="0">
                <a:latin typeface="Comic Sans MS"/>
                <a:cs typeface="Comic Sans MS"/>
              </a:rPr>
              <a:t>caused </a:t>
            </a:r>
            <a:r>
              <a:rPr sz="2600" spc="-5" dirty="0">
                <a:latin typeface="Comic Sans MS"/>
                <a:cs typeface="Comic Sans MS"/>
              </a:rPr>
              <a:t>by</a:t>
            </a:r>
            <a:r>
              <a:rPr sz="2600" spc="-80" dirty="0">
                <a:latin typeface="Comic Sans MS"/>
                <a:cs typeface="Comic Sans MS"/>
              </a:rPr>
              <a:t> </a:t>
            </a:r>
            <a:r>
              <a:rPr sz="2600" dirty="0">
                <a:latin typeface="Comic Sans MS"/>
                <a:cs typeface="Comic Sans MS"/>
              </a:rPr>
              <a:t>choking</a:t>
            </a:r>
            <a:endParaRPr sz="2600">
              <a:latin typeface="Comic Sans MS"/>
              <a:cs typeface="Comic Sans MS"/>
            </a:endParaRPr>
          </a:p>
          <a:p>
            <a:pPr marL="287020" marR="5080" indent="-274320">
              <a:lnSpc>
                <a:spcPts val="2810"/>
              </a:lnSpc>
              <a:spcBef>
                <a:spcPts val="66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latin typeface="Comic Sans MS"/>
                <a:cs typeface="Comic Sans MS"/>
              </a:rPr>
              <a:t>high only lasts a </a:t>
            </a:r>
            <a:r>
              <a:rPr sz="2600" spc="-5" dirty="0">
                <a:latin typeface="Comic Sans MS"/>
                <a:cs typeface="Comic Sans MS"/>
              </a:rPr>
              <a:t>few </a:t>
            </a:r>
            <a:r>
              <a:rPr sz="2600" dirty="0">
                <a:latin typeface="Comic Sans MS"/>
                <a:cs typeface="Comic Sans MS"/>
              </a:rPr>
              <a:t>minutes,</a:t>
            </a:r>
            <a:r>
              <a:rPr sz="2600" spc="-150" dirty="0">
                <a:latin typeface="Comic Sans MS"/>
                <a:cs typeface="Comic Sans MS"/>
              </a:rPr>
              <a:t> </a:t>
            </a:r>
            <a:r>
              <a:rPr sz="2600" dirty="0">
                <a:latin typeface="Comic Sans MS"/>
                <a:cs typeface="Comic Sans MS"/>
              </a:rPr>
              <a:t>abusers  </a:t>
            </a:r>
            <a:r>
              <a:rPr sz="2600" spc="-5" dirty="0">
                <a:latin typeface="Comic Sans MS"/>
                <a:cs typeface="Comic Sans MS"/>
              </a:rPr>
              <a:t>inhale repeatedly </a:t>
            </a:r>
            <a:r>
              <a:rPr sz="2600" dirty="0">
                <a:latin typeface="Comic Sans MS"/>
                <a:cs typeface="Comic Sans MS"/>
              </a:rPr>
              <a:t>and can lose  consciousness or</a:t>
            </a:r>
            <a:r>
              <a:rPr sz="2600" spc="-65" dirty="0">
                <a:latin typeface="Comic Sans MS"/>
                <a:cs typeface="Comic Sans MS"/>
              </a:rPr>
              <a:t> </a:t>
            </a:r>
            <a:r>
              <a:rPr sz="2600" spc="-5" dirty="0">
                <a:latin typeface="Comic Sans MS"/>
                <a:cs typeface="Comic Sans MS"/>
              </a:rPr>
              <a:t>die</a:t>
            </a:r>
            <a:endParaRPr sz="2600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92724" y="1549381"/>
            <a:ext cx="2725304" cy="2844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1012901"/>
            <a:ext cx="36836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" dirty="0">
                <a:solidFill>
                  <a:srgbClr val="FC740D"/>
                </a:solidFill>
                <a:latin typeface="Showcard Gothic"/>
                <a:cs typeface="Showcard Gothic"/>
              </a:rPr>
              <a:t>INHALANTS</a:t>
            </a:r>
            <a:endParaRPr sz="5400">
              <a:latin typeface="Showcard Gothic"/>
              <a:cs typeface="Showcard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473" y="1568559"/>
            <a:ext cx="6653530" cy="158496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047239">
              <a:lnSpc>
                <a:spcPct val="100000"/>
              </a:lnSpc>
              <a:spcBef>
                <a:spcPts val="844"/>
              </a:spcBef>
            </a:pPr>
            <a:r>
              <a:rPr sz="4000" spc="-10" dirty="0">
                <a:latin typeface="Showcard Gothic"/>
                <a:cs typeface="Showcard Gothic"/>
              </a:rPr>
              <a:t>Long </a:t>
            </a:r>
            <a:r>
              <a:rPr sz="4000" spc="-5" dirty="0">
                <a:latin typeface="Showcard Gothic"/>
                <a:cs typeface="Showcard Gothic"/>
              </a:rPr>
              <a:t>time</a:t>
            </a:r>
            <a:r>
              <a:rPr sz="4000" spc="5" dirty="0">
                <a:latin typeface="Showcard Gothic"/>
                <a:cs typeface="Showcard Gothic"/>
              </a:rPr>
              <a:t> </a:t>
            </a:r>
            <a:r>
              <a:rPr sz="4000" spc="-10" dirty="0">
                <a:latin typeface="Showcard Gothic"/>
                <a:cs typeface="Showcard Gothic"/>
              </a:rPr>
              <a:t>Risks</a:t>
            </a:r>
            <a:endParaRPr sz="4000">
              <a:latin typeface="Showcard Gothic"/>
              <a:cs typeface="Showcard Gothic"/>
            </a:endParaRPr>
          </a:p>
          <a:p>
            <a:pPr marL="287020" marR="5080" indent="-274320">
              <a:lnSpc>
                <a:spcPct val="100000"/>
              </a:lnSpc>
              <a:spcBef>
                <a:spcPts val="49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  <a:tab pos="2001520" algn="l"/>
              </a:tabLst>
            </a:pPr>
            <a:r>
              <a:rPr sz="2600" dirty="0">
                <a:latin typeface="Comic Sans MS"/>
                <a:cs typeface="Comic Sans MS"/>
              </a:rPr>
              <a:t>Long </a:t>
            </a:r>
            <a:r>
              <a:rPr sz="2600" spc="-5" dirty="0">
                <a:latin typeface="Comic Sans MS"/>
                <a:cs typeface="Comic Sans MS"/>
              </a:rPr>
              <a:t>term users </a:t>
            </a:r>
            <a:r>
              <a:rPr sz="2600" dirty="0">
                <a:latin typeface="Comic Sans MS"/>
                <a:cs typeface="Comic Sans MS"/>
              </a:rPr>
              <a:t>show </a:t>
            </a:r>
            <a:r>
              <a:rPr sz="2600" spc="-5" dirty="0">
                <a:latin typeface="Comic Sans MS"/>
                <a:cs typeface="Comic Sans MS"/>
              </a:rPr>
              <a:t>weight </a:t>
            </a:r>
            <a:r>
              <a:rPr sz="2600" dirty="0">
                <a:latin typeface="Comic Sans MS"/>
                <a:cs typeface="Comic Sans MS"/>
              </a:rPr>
              <a:t>loss,</a:t>
            </a:r>
            <a:r>
              <a:rPr sz="2600" spc="-135" dirty="0">
                <a:latin typeface="Comic Sans MS"/>
                <a:cs typeface="Comic Sans MS"/>
              </a:rPr>
              <a:t> </a:t>
            </a:r>
            <a:r>
              <a:rPr sz="2600" dirty="0">
                <a:latin typeface="Comic Sans MS"/>
                <a:cs typeface="Comic Sans MS"/>
              </a:rPr>
              <a:t>muscle  </a:t>
            </a:r>
            <a:r>
              <a:rPr sz="2600" spc="-5" dirty="0">
                <a:latin typeface="Comic Sans MS"/>
                <a:cs typeface="Comic Sans MS"/>
              </a:rPr>
              <a:t>weakness,	irritability,</a:t>
            </a:r>
            <a:r>
              <a:rPr sz="2600" spc="-45" dirty="0">
                <a:latin typeface="Comic Sans MS"/>
                <a:cs typeface="Comic Sans MS"/>
              </a:rPr>
              <a:t> </a:t>
            </a:r>
            <a:r>
              <a:rPr sz="2600" spc="-5" dirty="0">
                <a:latin typeface="Comic Sans MS"/>
                <a:cs typeface="Comic Sans MS"/>
              </a:rPr>
              <a:t>depression</a:t>
            </a:r>
            <a:endParaRPr sz="2600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64479" y="3645408"/>
            <a:ext cx="3063239" cy="2930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0372" y="3645408"/>
            <a:ext cx="4415028" cy="2930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72" y="2828366"/>
            <a:ext cx="33540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1970" algn="l"/>
              </a:tabLst>
            </a:pPr>
            <a:r>
              <a:rPr sz="5400" dirty="0">
                <a:latin typeface="Calibri"/>
                <a:cs typeface="Calibri"/>
              </a:rPr>
              <a:t>Il</a:t>
            </a:r>
            <a:r>
              <a:rPr sz="5400" spc="-20" dirty="0">
                <a:latin typeface="Calibri"/>
                <a:cs typeface="Calibri"/>
              </a:rPr>
              <a:t>l</a:t>
            </a:r>
            <a:r>
              <a:rPr sz="5400" dirty="0">
                <a:latin typeface="Calibri"/>
                <a:cs typeface="Calibri"/>
              </a:rPr>
              <a:t>e</a:t>
            </a:r>
            <a:r>
              <a:rPr sz="5400" spc="-95" dirty="0">
                <a:latin typeface="Calibri"/>
                <a:cs typeface="Calibri"/>
              </a:rPr>
              <a:t>g</a:t>
            </a:r>
            <a:r>
              <a:rPr sz="5400" dirty="0">
                <a:latin typeface="Calibri"/>
                <a:cs typeface="Calibri"/>
              </a:rPr>
              <a:t>al	</a:t>
            </a:r>
            <a:r>
              <a:rPr sz="5400" spc="-5" dirty="0">
                <a:latin typeface="Calibri"/>
                <a:cs typeface="Calibri"/>
              </a:rPr>
              <a:t>drugs</a:t>
            </a:r>
            <a:endParaRPr sz="5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952" y="260604"/>
            <a:ext cx="2051304" cy="1511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9255" y="242315"/>
            <a:ext cx="2071116" cy="1563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60035" y="260604"/>
            <a:ext cx="3703319" cy="1635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1959" y="2292095"/>
            <a:ext cx="3779520" cy="20924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45508" y="2321051"/>
            <a:ext cx="4346447" cy="1691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7636" y="4600955"/>
            <a:ext cx="1011936" cy="17495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4560" y="4817364"/>
            <a:ext cx="1947672" cy="1459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78808" y="4818888"/>
            <a:ext cx="2203704" cy="14706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04366" y="1904238"/>
            <a:ext cx="3422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00"/>
                </a:solidFill>
                <a:latin typeface="Constantia"/>
                <a:cs typeface="Constantia"/>
              </a:rPr>
              <a:t>Opium </a:t>
            </a:r>
            <a:r>
              <a:rPr sz="1800" dirty="0">
                <a:solidFill>
                  <a:srgbClr val="000000"/>
                </a:solidFill>
                <a:latin typeface="Constantia"/>
                <a:cs typeface="Constantia"/>
              </a:rPr>
              <a:t>– </a:t>
            </a:r>
            <a:r>
              <a:rPr sz="1800" spc="-10" dirty="0">
                <a:solidFill>
                  <a:srgbClr val="000000"/>
                </a:solidFill>
                <a:latin typeface="Constantia"/>
                <a:cs typeface="Constantia"/>
              </a:rPr>
              <a:t>oral,</a:t>
            </a:r>
            <a:r>
              <a:rPr sz="1800" spc="-140" dirty="0">
                <a:solidFill>
                  <a:srgbClr val="000000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onstantia"/>
                <a:cs typeface="Constantia"/>
              </a:rPr>
              <a:t>inhalation,weed,pot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55233" y="2037715"/>
            <a:ext cx="2103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Morphine </a:t>
            </a:r>
            <a:r>
              <a:rPr sz="1800" dirty="0">
                <a:latin typeface="Constantia"/>
                <a:cs typeface="Constantia"/>
              </a:rPr>
              <a:t>–</a:t>
            </a:r>
            <a:r>
              <a:rPr sz="1800" spc="-10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injection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4675" y="4277995"/>
            <a:ext cx="4093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Codeine </a:t>
            </a:r>
            <a:r>
              <a:rPr sz="1800" dirty="0">
                <a:latin typeface="Constantia"/>
                <a:cs typeface="Constantia"/>
              </a:rPr>
              <a:t>– </a:t>
            </a:r>
            <a:r>
              <a:rPr sz="1800" spc="-10" dirty="0">
                <a:latin typeface="Constantia"/>
                <a:cs typeface="Constantia"/>
              </a:rPr>
              <a:t>oral </a:t>
            </a:r>
            <a:r>
              <a:rPr sz="1800" dirty="0">
                <a:latin typeface="Constantia"/>
                <a:cs typeface="Constantia"/>
              </a:rPr>
              <a:t>(tablets</a:t>
            </a:r>
            <a:r>
              <a:rPr sz="1800" spc="-33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and </a:t>
            </a:r>
            <a:r>
              <a:rPr sz="1800" spc="-15" dirty="0">
                <a:latin typeface="Constantia"/>
                <a:cs typeface="Constantia"/>
              </a:rPr>
              <a:t>cough </a:t>
            </a:r>
            <a:r>
              <a:rPr sz="1800" spc="-5" dirty="0">
                <a:latin typeface="Constantia"/>
                <a:cs typeface="Constantia"/>
              </a:rPr>
              <a:t>syrups)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8964" y="4100017"/>
            <a:ext cx="38150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tantia"/>
                <a:cs typeface="Constantia"/>
              </a:rPr>
              <a:t>Heroin </a:t>
            </a:r>
            <a:r>
              <a:rPr sz="1800" dirty="0">
                <a:latin typeface="Constantia"/>
                <a:cs typeface="Constantia"/>
              </a:rPr>
              <a:t>– </a:t>
            </a:r>
            <a:r>
              <a:rPr sz="1800" spc="-5" dirty="0">
                <a:latin typeface="Constantia"/>
                <a:cs typeface="Constantia"/>
              </a:rPr>
              <a:t>injection, inhalation,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chasing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61666" y="6346342"/>
            <a:ext cx="311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Buprenorphine </a:t>
            </a:r>
            <a:r>
              <a:rPr sz="1800" dirty="0">
                <a:latin typeface="Constantia"/>
                <a:cs typeface="Constantia"/>
              </a:rPr>
              <a:t>– </a:t>
            </a:r>
            <a:r>
              <a:rPr sz="1800" spc="-10" dirty="0">
                <a:latin typeface="Constantia"/>
                <a:cs typeface="Constantia"/>
              </a:rPr>
              <a:t>oral,</a:t>
            </a:r>
            <a:r>
              <a:rPr sz="1800" spc="-14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injection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967181"/>
            <a:ext cx="18992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Calibri"/>
                <a:cs typeface="Calibri"/>
              </a:rPr>
              <a:t>GA</a:t>
            </a:r>
            <a:r>
              <a:rPr sz="5400" spc="-20" dirty="0">
                <a:latin typeface="Calibri"/>
                <a:cs typeface="Calibri"/>
              </a:rPr>
              <a:t>N</a:t>
            </a:r>
            <a:r>
              <a:rPr sz="5400" spc="-105" dirty="0">
                <a:latin typeface="Calibri"/>
                <a:cs typeface="Calibri"/>
              </a:rPr>
              <a:t>J</a:t>
            </a:r>
            <a:r>
              <a:rPr sz="5400" dirty="0">
                <a:latin typeface="Calibri"/>
                <a:cs typeface="Calibri"/>
              </a:rPr>
              <a:t>A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007234"/>
            <a:ext cx="8126095" cy="416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Ganja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is the most </a:t>
            </a: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common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illegal drug around the</a:t>
            </a:r>
            <a:r>
              <a:rPr sz="2400" spc="-65" dirty="0">
                <a:solidFill>
                  <a:srgbClr val="E1D6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world</a:t>
            </a:r>
            <a:endParaRPr sz="24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240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Comes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from </a:t>
            </a: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a plant called</a:t>
            </a:r>
            <a:r>
              <a:rPr sz="2400" spc="-45" dirty="0">
                <a:solidFill>
                  <a:srgbClr val="E1D6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“cannabis”</a:t>
            </a:r>
            <a:endParaRPr sz="24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240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Some </a:t>
            </a: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people call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it pot, weed, grass, hash,</a:t>
            </a:r>
            <a:r>
              <a:rPr sz="2400" spc="-55" dirty="0">
                <a:solidFill>
                  <a:srgbClr val="E1D6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smoke.</a:t>
            </a:r>
            <a:endParaRPr sz="24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240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Cannabis has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the </a:t>
            </a: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chemical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“tetrahydrocannabinol”</a:t>
            </a:r>
            <a:r>
              <a:rPr sz="2400" spc="-20" dirty="0">
                <a:solidFill>
                  <a:srgbClr val="E1D6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or</a:t>
            </a:r>
            <a:endParaRPr sz="2400">
              <a:latin typeface="Comic Sans MS"/>
              <a:cs typeface="Comic Sans MS"/>
            </a:endParaRPr>
          </a:p>
          <a:p>
            <a:pPr marL="286385">
              <a:lnSpc>
                <a:spcPct val="100000"/>
              </a:lnSpc>
            </a:pP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THC</a:t>
            </a:r>
            <a:endParaRPr sz="2400">
              <a:latin typeface="Comic Sans MS"/>
              <a:cs typeface="Comic Sans MS"/>
            </a:endParaRPr>
          </a:p>
          <a:p>
            <a:pPr marL="286385" marR="170815" indent="-274320">
              <a:lnSpc>
                <a:spcPct val="99600"/>
              </a:lnSpc>
              <a:spcBef>
                <a:spcPts val="241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When you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smoke </a:t>
            </a: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a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joint the </a:t>
            </a: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THC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goes into the </a:t>
            </a: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lungs, 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then into the </a:t>
            </a: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heart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which </a:t>
            </a:r>
            <a:r>
              <a:rPr sz="2400" dirty="0">
                <a:solidFill>
                  <a:srgbClr val="E1D600"/>
                </a:solidFill>
                <a:latin typeface="Comic Sans MS"/>
                <a:cs typeface="Comic Sans MS"/>
              </a:rPr>
              <a:t>pumps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into the bloodstream  which takes it directly to</a:t>
            </a:r>
            <a:r>
              <a:rPr sz="2400" spc="-45" dirty="0">
                <a:solidFill>
                  <a:srgbClr val="E1D6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E1D600"/>
                </a:solidFill>
                <a:latin typeface="Comic Sans MS"/>
                <a:cs typeface="Comic Sans MS"/>
              </a:rPr>
              <a:t>brain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4404" y="491997"/>
            <a:ext cx="15176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0" dirty="0">
                <a:solidFill>
                  <a:srgbClr val="993300"/>
                </a:solidFill>
                <a:latin typeface="Calibri"/>
                <a:cs typeface="Calibri"/>
              </a:rPr>
              <a:t>g</a:t>
            </a:r>
            <a:r>
              <a:rPr sz="5400" dirty="0">
                <a:solidFill>
                  <a:srgbClr val="993300"/>
                </a:solidFill>
                <a:latin typeface="Calibri"/>
                <a:cs typeface="Calibri"/>
              </a:rPr>
              <a:t>anja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626745" indent="-274955">
              <a:lnSpc>
                <a:spcPct val="100000"/>
              </a:lnSpc>
              <a:spcBef>
                <a:spcPts val="459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626745" algn="l"/>
                <a:tab pos="627380" algn="l"/>
              </a:tabLst>
            </a:pPr>
            <a:r>
              <a:rPr dirty="0"/>
              <a:t>Short Term</a:t>
            </a:r>
            <a:r>
              <a:rPr spc="-95" dirty="0"/>
              <a:t> </a:t>
            </a:r>
            <a:r>
              <a:rPr dirty="0"/>
              <a:t>Effects:</a:t>
            </a:r>
          </a:p>
          <a:p>
            <a:pPr marL="287020" marR="379730" indent="-274320">
              <a:lnSpc>
                <a:spcPts val="2160"/>
              </a:lnSpc>
              <a:spcBef>
                <a:spcPts val="63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b="0" spc="-5" dirty="0">
                <a:latin typeface="Comic Sans MS"/>
                <a:cs typeface="Comic Sans MS"/>
              </a:rPr>
              <a:t>Increase in </a:t>
            </a:r>
            <a:r>
              <a:rPr b="0" dirty="0">
                <a:latin typeface="Comic Sans MS"/>
                <a:cs typeface="Comic Sans MS"/>
              </a:rPr>
              <a:t>heart </a:t>
            </a:r>
            <a:r>
              <a:rPr b="0" spc="-5" dirty="0">
                <a:latin typeface="Comic Sans MS"/>
                <a:cs typeface="Comic Sans MS"/>
              </a:rPr>
              <a:t>rate,  </a:t>
            </a:r>
            <a:r>
              <a:rPr b="0" dirty="0">
                <a:latin typeface="Comic Sans MS"/>
                <a:cs typeface="Comic Sans MS"/>
              </a:rPr>
              <a:t>lead to anxiety </a:t>
            </a:r>
            <a:r>
              <a:rPr b="0" spc="-5" dirty="0">
                <a:latin typeface="Comic Sans MS"/>
                <a:cs typeface="Comic Sans MS"/>
              </a:rPr>
              <a:t>and  </a:t>
            </a:r>
            <a:r>
              <a:rPr b="0" dirty="0">
                <a:latin typeface="Comic Sans MS"/>
                <a:cs typeface="Comic Sans MS"/>
              </a:rPr>
              <a:t>paranoia</a:t>
            </a:r>
          </a:p>
          <a:p>
            <a:pPr marL="287020" indent="-274320">
              <a:lnSpc>
                <a:spcPts val="2280"/>
              </a:lnSpc>
              <a:spcBef>
                <a:spcPts val="33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b="0" dirty="0">
                <a:latin typeface="Comic Sans MS"/>
                <a:cs typeface="Comic Sans MS"/>
              </a:rPr>
              <a:t>Distorted </a:t>
            </a:r>
            <a:r>
              <a:rPr b="0" spc="-5" dirty="0">
                <a:latin typeface="Comic Sans MS"/>
                <a:cs typeface="Comic Sans MS"/>
              </a:rPr>
              <a:t>concept </a:t>
            </a:r>
            <a:r>
              <a:rPr b="0" dirty="0">
                <a:latin typeface="Comic Sans MS"/>
                <a:cs typeface="Comic Sans MS"/>
              </a:rPr>
              <a:t>of</a:t>
            </a:r>
            <a:r>
              <a:rPr b="0" spc="-60" dirty="0">
                <a:latin typeface="Comic Sans MS"/>
                <a:cs typeface="Comic Sans MS"/>
              </a:rPr>
              <a:t> </a:t>
            </a:r>
            <a:r>
              <a:rPr b="0" dirty="0">
                <a:latin typeface="Comic Sans MS"/>
                <a:cs typeface="Comic Sans MS"/>
              </a:rPr>
              <a:t>time</a:t>
            </a:r>
          </a:p>
          <a:p>
            <a:pPr marL="287020">
              <a:lnSpc>
                <a:spcPts val="2280"/>
              </a:lnSpc>
            </a:pPr>
            <a:r>
              <a:rPr b="0" dirty="0">
                <a:latin typeface="Comic Sans MS"/>
                <a:cs typeface="Comic Sans MS"/>
              </a:rPr>
              <a:t>and</a:t>
            </a:r>
            <a:r>
              <a:rPr b="0" spc="5" dirty="0">
                <a:latin typeface="Comic Sans MS"/>
                <a:cs typeface="Comic Sans MS"/>
              </a:rPr>
              <a:t> </a:t>
            </a:r>
            <a:r>
              <a:rPr b="0" dirty="0">
                <a:latin typeface="Comic Sans MS"/>
                <a:cs typeface="Comic Sans MS"/>
              </a:rPr>
              <a:t>space</a:t>
            </a:r>
          </a:p>
          <a:p>
            <a:pPr marL="287020" marR="11430" indent="-274320" algn="just">
              <a:lnSpc>
                <a:spcPts val="2160"/>
              </a:lnSpc>
              <a:spcBef>
                <a:spcPts val="63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7020" algn="l"/>
              </a:tabLst>
            </a:pPr>
            <a:r>
              <a:rPr b="0" dirty="0">
                <a:latin typeface="Comic Sans MS"/>
                <a:cs typeface="Comic Sans MS"/>
              </a:rPr>
              <a:t>Decrease </a:t>
            </a:r>
            <a:r>
              <a:rPr b="0" spc="-5" dirty="0">
                <a:latin typeface="Comic Sans MS"/>
                <a:cs typeface="Comic Sans MS"/>
              </a:rPr>
              <a:t>in</a:t>
            </a:r>
            <a:r>
              <a:rPr b="0" spc="-65" dirty="0">
                <a:latin typeface="Comic Sans MS"/>
                <a:cs typeface="Comic Sans MS"/>
              </a:rPr>
              <a:t> </a:t>
            </a:r>
            <a:r>
              <a:rPr b="0" dirty="0">
                <a:latin typeface="Comic Sans MS"/>
                <a:cs typeface="Comic Sans MS"/>
              </a:rPr>
              <a:t>concentration  skills, </a:t>
            </a:r>
            <a:r>
              <a:rPr b="0" spc="-5" dirty="0">
                <a:latin typeface="Comic Sans MS"/>
                <a:cs typeface="Comic Sans MS"/>
              </a:rPr>
              <a:t>short-term </a:t>
            </a:r>
            <a:r>
              <a:rPr b="0" dirty="0">
                <a:latin typeface="Comic Sans MS"/>
                <a:cs typeface="Comic Sans MS"/>
              </a:rPr>
              <a:t>memory  capacity</a:t>
            </a:r>
          </a:p>
          <a:p>
            <a:pPr marL="287020" indent="-274320" algn="just">
              <a:lnSpc>
                <a:spcPts val="2280"/>
              </a:lnSpc>
              <a:spcBef>
                <a:spcPts val="32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7020" algn="l"/>
              </a:tabLst>
            </a:pPr>
            <a:r>
              <a:rPr b="0" dirty="0">
                <a:latin typeface="Comic Sans MS"/>
                <a:cs typeface="Comic Sans MS"/>
              </a:rPr>
              <a:t>Feeling </a:t>
            </a:r>
            <a:r>
              <a:rPr b="0" spc="-5" dirty="0">
                <a:latin typeface="Comic Sans MS"/>
                <a:cs typeface="Comic Sans MS"/>
              </a:rPr>
              <a:t>tired </a:t>
            </a:r>
            <a:r>
              <a:rPr b="0" dirty="0">
                <a:latin typeface="Comic Sans MS"/>
                <a:cs typeface="Comic Sans MS"/>
              </a:rPr>
              <a:t>after the</a:t>
            </a:r>
          </a:p>
          <a:p>
            <a:pPr marL="287020" algn="just">
              <a:lnSpc>
                <a:spcPts val="2280"/>
              </a:lnSpc>
            </a:pPr>
            <a:r>
              <a:rPr b="0" dirty="0">
                <a:latin typeface="Comic Sans MS"/>
                <a:cs typeface="Comic Sans MS"/>
              </a:rPr>
              <a:t>“high” wears</a:t>
            </a:r>
            <a:r>
              <a:rPr b="0" spc="-25" dirty="0">
                <a:latin typeface="Comic Sans MS"/>
                <a:cs typeface="Comic Sans MS"/>
              </a:rPr>
              <a:t> </a:t>
            </a:r>
            <a:r>
              <a:rPr b="0" dirty="0">
                <a:latin typeface="Comic Sans MS"/>
                <a:cs typeface="Comic Sans MS"/>
              </a:rPr>
              <a:t>off</a:t>
            </a:r>
          </a:p>
          <a:p>
            <a:pPr marL="287020" marR="632460" indent="-274320" algn="just">
              <a:lnSpc>
                <a:spcPts val="2160"/>
              </a:lnSpc>
              <a:spcBef>
                <a:spcPts val="63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7020" algn="l"/>
              </a:tabLst>
            </a:pPr>
            <a:r>
              <a:rPr b="0" spc="-5" dirty="0">
                <a:latin typeface="Comic Sans MS"/>
                <a:cs typeface="Comic Sans MS"/>
              </a:rPr>
              <a:t>Increase in </a:t>
            </a:r>
            <a:r>
              <a:rPr b="0" dirty="0">
                <a:latin typeface="Comic Sans MS"/>
                <a:cs typeface="Comic Sans MS"/>
              </a:rPr>
              <a:t>appetite,  weight</a:t>
            </a:r>
            <a:r>
              <a:rPr b="0" spc="-15" dirty="0">
                <a:latin typeface="Comic Sans MS"/>
                <a:cs typeface="Comic Sans MS"/>
              </a:rPr>
              <a:t> </a:t>
            </a:r>
            <a:r>
              <a:rPr b="0" dirty="0">
                <a:latin typeface="Comic Sans MS"/>
                <a:cs typeface="Comic Sans MS"/>
              </a:rPr>
              <a:t>gain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2261" y="1493095"/>
            <a:ext cx="4034154" cy="308737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652780" indent="-247650">
              <a:lnSpc>
                <a:spcPct val="100000"/>
              </a:lnSpc>
              <a:spcBef>
                <a:spcPts val="994"/>
              </a:spcBef>
              <a:buClr>
                <a:srgbClr val="0E6EC5"/>
              </a:buClr>
              <a:buSzPct val="83928"/>
              <a:buFont typeface="Arial"/>
              <a:buChar char="•"/>
              <a:tabLst>
                <a:tab pos="652780" algn="l"/>
                <a:tab pos="653415" algn="l"/>
              </a:tabLst>
            </a:pPr>
            <a:r>
              <a:rPr sz="2800" b="1" spc="-5" dirty="0">
                <a:solidFill>
                  <a:srgbClr val="993300"/>
                </a:solidFill>
                <a:latin typeface="Comic Sans MS"/>
                <a:cs typeface="Comic Sans MS"/>
              </a:rPr>
              <a:t>Long </a:t>
            </a:r>
            <a:r>
              <a:rPr sz="2800" b="1" spc="-10" dirty="0">
                <a:solidFill>
                  <a:srgbClr val="993300"/>
                </a:solidFill>
                <a:latin typeface="Comic Sans MS"/>
                <a:cs typeface="Comic Sans MS"/>
              </a:rPr>
              <a:t>Term</a:t>
            </a:r>
            <a:r>
              <a:rPr sz="2800" b="1" spc="-30" dirty="0">
                <a:solidFill>
                  <a:srgbClr val="993300"/>
                </a:solidFill>
                <a:latin typeface="Comic Sans MS"/>
                <a:cs typeface="Comic Sans MS"/>
              </a:rPr>
              <a:t> </a:t>
            </a:r>
            <a:r>
              <a:rPr sz="2800" b="1" spc="-10" dirty="0">
                <a:solidFill>
                  <a:srgbClr val="993300"/>
                </a:solidFill>
                <a:latin typeface="Comic Sans MS"/>
                <a:cs typeface="Comic Sans MS"/>
              </a:rPr>
              <a:t>Effects</a:t>
            </a:r>
            <a:r>
              <a:rPr sz="2800" spc="-10" dirty="0">
                <a:solidFill>
                  <a:srgbClr val="993300"/>
                </a:solidFill>
                <a:latin typeface="Comic Sans MS"/>
                <a:cs typeface="Comic Sans MS"/>
              </a:rPr>
              <a:t>:</a:t>
            </a:r>
            <a:endParaRPr sz="28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64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993300"/>
                </a:solidFill>
                <a:latin typeface="Comic Sans MS"/>
                <a:cs typeface="Comic Sans MS"/>
              </a:rPr>
              <a:t>Breathing</a:t>
            </a:r>
            <a:r>
              <a:rPr sz="2000" spc="5" dirty="0">
                <a:solidFill>
                  <a:srgbClr val="993300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993300"/>
                </a:solidFill>
                <a:latin typeface="Comic Sans MS"/>
                <a:cs typeface="Comic Sans MS"/>
              </a:rPr>
              <a:t>problems</a:t>
            </a:r>
            <a:endParaRPr sz="20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60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993300"/>
                </a:solidFill>
                <a:latin typeface="Comic Sans MS"/>
                <a:cs typeface="Comic Sans MS"/>
              </a:rPr>
              <a:t>Lung</a:t>
            </a:r>
            <a:r>
              <a:rPr sz="2000" spc="-10" dirty="0">
                <a:solidFill>
                  <a:srgbClr val="993300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993300"/>
                </a:solidFill>
                <a:latin typeface="Comic Sans MS"/>
                <a:cs typeface="Comic Sans MS"/>
              </a:rPr>
              <a:t>cancer</a:t>
            </a:r>
            <a:endParaRPr sz="2000">
              <a:latin typeface="Comic Sans MS"/>
              <a:cs typeface="Comic Sans MS"/>
            </a:endParaRPr>
          </a:p>
          <a:p>
            <a:pPr marL="287020" marR="43180" indent="-274320">
              <a:lnSpc>
                <a:spcPct val="100000"/>
              </a:lnSpc>
              <a:spcBef>
                <a:spcPts val="60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993300"/>
                </a:solidFill>
                <a:latin typeface="Comic Sans MS"/>
                <a:cs typeface="Comic Sans MS"/>
              </a:rPr>
              <a:t>Damage cells and </a:t>
            </a:r>
            <a:r>
              <a:rPr sz="2000" spc="-5" dirty="0">
                <a:solidFill>
                  <a:srgbClr val="993300"/>
                </a:solidFill>
                <a:latin typeface="Comic Sans MS"/>
                <a:cs typeface="Comic Sans MS"/>
              </a:rPr>
              <a:t>tissues in </a:t>
            </a:r>
            <a:r>
              <a:rPr sz="2000" dirty="0">
                <a:solidFill>
                  <a:srgbClr val="993300"/>
                </a:solidFill>
                <a:latin typeface="Comic Sans MS"/>
                <a:cs typeface="Comic Sans MS"/>
              </a:rPr>
              <a:t>the  </a:t>
            </a:r>
            <a:r>
              <a:rPr sz="2000" spc="-5" dirty="0">
                <a:solidFill>
                  <a:srgbClr val="993300"/>
                </a:solidFill>
                <a:latin typeface="Comic Sans MS"/>
                <a:cs typeface="Comic Sans MS"/>
              </a:rPr>
              <a:t>body that </a:t>
            </a:r>
            <a:r>
              <a:rPr sz="2000" dirty="0">
                <a:solidFill>
                  <a:srgbClr val="993300"/>
                </a:solidFill>
                <a:latin typeface="Comic Sans MS"/>
                <a:cs typeface="Comic Sans MS"/>
              </a:rPr>
              <a:t>fight</a:t>
            </a:r>
            <a:r>
              <a:rPr sz="2000" spc="-45" dirty="0">
                <a:solidFill>
                  <a:srgbClr val="993300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993300"/>
                </a:solidFill>
                <a:latin typeface="Comic Sans MS"/>
                <a:cs typeface="Comic Sans MS"/>
              </a:rPr>
              <a:t>disease</a:t>
            </a:r>
            <a:endParaRPr sz="20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605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993300"/>
                </a:solidFill>
                <a:latin typeface="Comic Sans MS"/>
                <a:cs typeface="Comic Sans MS"/>
              </a:rPr>
              <a:t>Lack of</a:t>
            </a:r>
            <a:r>
              <a:rPr sz="2000" spc="-10" dirty="0">
                <a:solidFill>
                  <a:srgbClr val="993300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993300"/>
                </a:solidFill>
                <a:latin typeface="Comic Sans MS"/>
                <a:cs typeface="Comic Sans MS"/>
              </a:rPr>
              <a:t>motivation</a:t>
            </a:r>
            <a:endParaRPr sz="2000">
              <a:latin typeface="Comic Sans MS"/>
              <a:cs typeface="Comic Sans MS"/>
            </a:endParaRPr>
          </a:p>
          <a:p>
            <a:pPr marL="287020" marR="720090" indent="-274320">
              <a:lnSpc>
                <a:spcPct val="100000"/>
              </a:lnSpc>
              <a:spcBef>
                <a:spcPts val="600"/>
              </a:spcBef>
              <a:buClr>
                <a:srgbClr val="0AD0D9"/>
              </a:buClr>
              <a:buSzPct val="9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993300"/>
                </a:solidFill>
                <a:latin typeface="Comic Sans MS"/>
                <a:cs typeface="Comic Sans MS"/>
              </a:rPr>
              <a:t>Difficulty processing</a:t>
            </a:r>
            <a:r>
              <a:rPr sz="2000" spc="-95" dirty="0">
                <a:solidFill>
                  <a:srgbClr val="993300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993300"/>
                </a:solidFill>
                <a:latin typeface="Comic Sans MS"/>
                <a:cs typeface="Comic Sans MS"/>
              </a:rPr>
              <a:t>new  </a:t>
            </a:r>
            <a:r>
              <a:rPr sz="2000" dirty="0">
                <a:solidFill>
                  <a:srgbClr val="993300"/>
                </a:solidFill>
                <a:latin typeface="Comic Sans MS"/>
                <a:cs typeface="Comic Sans MS"/>
              </a:rPr>
              <a:t>information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48400" y="5562600"/>
            <a:ext cx="1520952" cy="105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274701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spc="-5" dirty="0">
                <a:solidFill>
                  <a:srgbClr val="1C1C1C"/>
                </a:solidFill>
                <a:latin typeface="Calibri"/>
                <a:cs typeface="Calibri"/>
              </a:rPr>
              <a:t>Marijuana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860042"/>
            <a:ext cx="7221855" cy="2756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solidFill>
                  <a:srgbClr val="1C1C1C"/>
                </a:solidFill>
                <a:latin typeface="Comic Sans MS"/>
                <a:cs typeface="Comic Sans MS"/>
              </a:rPr>
              <a:t>Marijuana and cigarette smoke have some  of the same cancer-causing</a:t>
            </a:r>
            <a:r>
              <a:rPr sz="2800" spc="55" dirty="0">
                <a:solidFill>
                  <a:srgbClr val="1C1C1C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1C1C1C"/>
                </a:solidFill>
                <a:latin typeface="Comic Sans MS"/>
                <a:cs typeface="Comic Sans MS"/>
              </a:rPr>
              <a:t>substances.</a:t>
            </a:r>
            <a:endParaRPr sz="2800">
              <a:latin typeface="Comic Sans MS"/>
              <a:cs typeface="Comic Sans MS"/>
            </a:endParaRPr>
          </a:p>
          <a:p>
            <a:pPr marL="286385" marR="579755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solidFill>
                  <a:srgbClr val="1C1C1C"/>
                </a:solidFill>
                <a:latin typeface="Comic Sans MS"/>
                <a:cs typeface="Comic Sans MS"/>
              </a:rPr>
              <a:t>Benzopyrene (cancer-producing agent)  higher in</a:t>
            </a:r>
            <a:r>
              <a:rPr sz="2800" dirty="0">
                <a:solidFill>
                  <a:srgbClr val="1C1C1C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1C1C1C"/>
                </a:solidFill>
                <a:latin typeface="Comic Sans MS"/>
                <a:cs typeface="Comic Sans MS"/>
              </a:rPr>
              <a:t>marijuana</a:t>
            </a:r>
            <a:endParaRPr sz="2800">
              <a:latin typeface="Comic Sans MS"/>
              <a:cs typeface="Comic Sans MS"/>
            </a:endParaRPr>
          </a:p>
          <a:p>
            <a:pPr marL="286385" marR="141605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0" dirty="0">
                <a:solidFill>
                  <a:srgbClr val="1C1C1C"/>
                </a:solidFill>
                <a:latin typeface="Comic Sans MS"/>
                <a:cs typeface="Comic Sans MS"/>
              </a:rPr>
              <a:t>400 </a:t>
            </a:r>
            <a:r>
              <a:rPr sz="2800" spc="-5" dirty="0">
                <a:solidFill>
                  <a:srgbClr val="1C1C1C"/>
                </a:solidFill>
                <a:latin typeface="Comic Sans MS"/>
                <a:cs typeface="Comic Sans MS"/>
              </a:rPr>
              <a:t>chemicals in marijuana smoke affect  lungs, throat and</a:t>
            </a:r>
            <a:r>
              <a:rPr sz="2800" spc="25" dirty="0">
                <a:solidFill>
                  <a:srgbClr val="1C1C1C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1C1C1C"/>
                </a:solidFill>
                <a:latin typeface="Comic Sans MS"/>
                <a:cs typeface="Comic Sans MS"/>
              </a:rPr>
              <a:t>esophagus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86200" y="5334000"/>
            <a:ext cx="1714500" cy="137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5029200"/>
            <a:ext cx="1211579" cy="1475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0473" y="470408"/>
            <a:ext cx="40265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0A5294"/>
                </a:solidFill>
                <a:latin typeface="Calibri"/>
                <a:cs typeface="Calibri"/>
              </a:rPr>
              <a:t>What </a:t>
            </a:r>
            <a:r>
              <a:rPr sz="4800" dirty="0">
                <a:solidFill>
                  <a:srgbClr val="0A5294"/>
                </a:solidFill>
                <a:latin typeface="Calibri"/>
                <a:cs typeface="Calibri"/>
              </a:rPr>
              <a:t>is a </a:t>
            </a:r>
            <a:r>
              <a:rPr sz="4800" spc="-10" dirty="0">
                <a:solidFill>
                  <a:srgbClr val="0A5294"/>
                </a:solidFill>
                <a:latin typeface="Calibri"/>
                <a:cs typeface="Calibri"/>
              </a:rPr>
              <a:t>drug</a:t>
            </a:r>
            <a:r>
              <a:rPr sz="4800" spc="-40" dirty="0">
                <a:solidFill>
                  <a:srgbClr val="0A5294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0A5294"/>
                </a:solidFill>
                <a:latin typeface="Calibri"/>
                <a:cs typeface="Calibri"/>
              </a:rPr>
              <a:t>?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1984375"/>
            <a:ext cx="774255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Constantia"/>
                <a:cs typeface="Constantia"/>
              </a:rPr>
              <a:t>A </a:t>
            </a:r>
            <a:r>
              <a:rPr sz="3200" spc="-5" dirty="0">
                <a:latin typeface="Constantia"/>
                <a:cs typeface="Constantia"/>
              </a:rPr>
              <a:t>drug </a:t>
            </a:r>
            <a:r>
              <a:rPr sz="3200" spc="5" dirty="0">
                <a:latin typeface="Constantia"/>
                <a:cs typeface="Constantia"/>
              </a:rPr>
              <a:t>is </a:t>
            </a:r>
            <a:r>
              <a:rPr sz="3200" b="1" spc="-15" dirty="0">
                <a:latin typeface="Constantia"/>
                <a:cs typeface="Constantia"/>
              </a:rPr>
              <a:t>any </a:t>
            </a:r>
            <a:r>
              <a:rPr sz="3200" b="1" spc="-5" dirty="0">
                <a:latin typeface="Constantia"/>
                <a:cs typeface="Constantia"/>
              </a:rPr>
              <a:t>chemical </a:t>
            </a:r>
            <a:r>
              <a:rPr sz="3200" b="1" spc="-10" dirty="0">
                <a:latin typeface="Constantia"/>
                <a:cs typeface="Constantia"/>
              </a:rPr>
              <a:t>substance </a:t>
            </a:r>
            <a:r>
              <a:rPr sz="3200" spc="-5" dirty="0">
                <a:latin typeface="Constantia"/>
                <a:cs typeface="Constantia"/>
              </a:rPr>
              <a:t>that  </a:t>
            </a:r>
            <a:r>
              <a:rPr sz="3200" spc="-10" dirty="0">
                <a:latin typeface="Constantia"/>
                <a:cs typeface="Constantia"/>
              </a:rPr>
              <a:t>when </a:t>
            </a:r>
            <a:r>
              <a:rPr sz="3200" spc="-5" dirty="0">
                <a:latin typeface="Constantia"/>
                <a:cs typeface="Constantia"/>
              </a:rPr>
              <a:t>absorbed </a:t>
            </a:r>
            <a:r>
              <a:rPr sz="3200" spc="-15" dirty="0">
                <a:latin typeface="Constantia"/>
                <a:cs typeface="Constantia"/>
              </a:rPr>
              <a:t>into </a:t>
            </a:r>
            <a:r>
              <a:rPr sz="3200" spc="-5" dirty="0">
                <a:latin typeface="Constantia"/>
                <a:cs typeface="Constantia"/>
              </a:rPr>
              <a:t>the </a:t>
            </a:r>
            <a:r>
              <a:rPr sz="3200" spc="-15" dirty="0">
                <a:latin typeface="Constantia"/>
                <a:cs typeface="Constantia"/>
              </a:rPr>
              <a:t>body </a:t>
            </a:r>
            <a:r>
              <a:rPr sz="3200" dirty="0">
                <a:latin typeface="Constantia"/>
                <a:cs typeface="Constantia"/>
              </a:rPr>
              <a:t>of a </a:t>
            </a:r>
            <a:r>
              <a:rPr sz="3200" spc="-5" dirty="0">
                <a:latin typeface="Constantia"/>
                <a:cs typeface="Constantia"/>
              </a:rPr>
              <a:t>living  organism </a:t>
            </a:r>
            <a:r>
              <a:rPr sz="3200" b="1" spc="-10" dirty="0">
                <a:latin typeface="Constantia"/>
                <a:cs typeface="Constantia"/>
              </a:rPr>
              <a:t>alters </a:t>
            </a:r>
            <a:r>
              <a:rPr sz="3200" b="1" dirty="0">
                <a:latin typeface="Constantia"/>
                <a:cs typeface="Constantia"/>
              </a:rPr>
              <a:t>the normal function</a:t>
            </a:r>
            <a:r>
              <a:rPr sz="3200" b="1" spc="-445" dirty="0">
                <a:latin typeface="Constantia"/>
                <a:cs typeface="Constantia"/>
              </a:rPr>
              <a:t> </a:t>
            </a:r>
            <a:r>
              <a:rPr sz="3200" b="1" dirty="0">
                <a:latin typeface="Constantia"/>
                <a:cs typeface="Constantia"/>
              </a:rPr>
              <a:t>of  the</a:t>
            </a:r>
            <a:r>
              <a:rPr sz="3200" b="1" spc="-70" dirty="0">
                <a:latin typeface="Constantia"/>
                <a:cs typeface="Constantia"/>
              </a:rPr>
              <a:t> </a:t>
            </a:r>
            <a:r>
              <a:rPr sz="3200" b="1" spc="-10" dirty="0">
                <a:latin typeface="Constantia"/>
                <a:cs typeface="Constantia"/>
              </a:rPr>
              <a:t>body</a:t>
            </a:r>
            <a:r>
              <a:rPr sz="3200" spc="-10" dirty="0">
                <a:latin typeface="Constantia"/>
                <a:cs typeface="Constantia"/>
              </a:rPr>
              <a:t>.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67555" y="4256532"/>
            <a:ext cx="3528059" cy="2199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54404" y="447802"/>
            <a:ext cx="28670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HEROIN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5844" y="1767281"/>
            <a:ext cx="7399655" cy="1818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160655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latin typeface="Comic Sans MS"/>
                <a:cs typeface="Comic Sans MS"/>
              </a:rPr>
              <a:t>Processed from morphine – obtained </a:t>
            </a:r>
            <a:r>
              <a:rPr sz="2800" spc="-10" dirty="0">
                <a:latin typeface="Comic Sans MS"/>
                <a:cs typeface="Comic Sans MS"/>
              </a:rPr>
              <a:t>from  </a:t>
            </a:r>
            <a:r>
              <a:rPr sz="2800" spc="-5" dirty="0">
                <a:latin typeface="Comic Sans MS"/>
                <a:cs typeface="Comic Sans MS"/>
              </a:rPr>
              <a:t>opium</a:t>
            </a:r>
            <a:r>
              <a:rPr sz="2800" spc="-1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poppy</a:t>
            </a:r>
            <a:endParaRPr sz="2800">
              <a:latin typeface="Comic Sans MS"/>
              <a:cs typeface="Comic Sans MS"/>
            </a:endParaRPr>
          </a:p>
          <a:p>
            <a:pPr marL="286385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latin typeface="Comic Sans MS"/>
                <a:cs typeface="Comic Sans MS"/>
              </a:rPr>
              <a:t>“downer” affects </a:t>
            </a:r>
            <a:r>
              <a:rPr sz="2800" spc="-10" dirty="0">
                <a:latin typeface="Comic Sans MS"/>
                <a:cs typeface="Comic Sans MS"/>
              </a:rPr>
              <a:t>brain’s </a:t>
            </a:r>
            <a:r>
              <a:rPr sz="2800" spc="-5" dirty="0">
                <a:latin typeface="Comic Sans MS"/>
                <a:cs typeface="Comic Sans MS"/>
              </a:rPr>
              <a:t>pleasure</a:t>
            </a:r>
            <a:r>
              <a:rPr sz="2800" spc="6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systems</a:t>
            </a:r>
            <a:endParaRPr sz="2800">
              <a:latin typeface="Comic Sans MS"/>
              <a:cs typeface="Comic Sans MS"/>
            </a:endParaRPr>
          </a:p>
          <a:p>
            <a:pPr marL="286385">
              <a:lnSpc>
                <a:spcPct val="100000"/>
              </a:lnSpc>
            </a:pPr>
            <a:r>
              <a:rPr sz="2800" spc="-5" dirty="0">
                <a:latin typeface="Comic Sans MS"/>
                <a:cs typeface="Comic Sans MS"/>
              </a:rPr>
              <a:t>– </a:t>
            </a:r>
            <a:r>
              <a:rPr sz="2800" spc="-10" dirty="0">
                <a:latin typeface="Comic Sans MS"/>
                <a:cs typeface="Comic Sans MS"/>
              </a:rPr>
              <a:t>interferes with brains </a:t>
            </a:r>
            <a:r>
              <a:rPr sz="2800" spc="-5" dirty="0">
                <a:latin typeface="Comic Sans MS"/>
                <a:cs typeface="Comic Sans MS"/>
              </a:rPr>
              <a:t>ability to feel</a:t>
            </a:r>
            <a:r>
              <a:rPr sz="2800" spc="16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pain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6000" y="4191000"/>
            <a:ext cx="5715000" cy="2400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HEROIN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854149"/>
            <a:ext cx="7692390" cy="3983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 algn="just">
              <a:lnSpc>
                <a:spcPts val="3454"/>
              </a:lnSpc>
              <a:spcBef>
                <a:spcPts val="10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3200" spc="-5" dirty="0">
                <a:latin typeface="Comic Sans MS"/>
                <a:cs typeface="Comic Sans MS"/>
              </a:rPr>
              <a:t>white </a:t>
            </a:r>
            <a:r>
              <a:rPr sz="3200" dirty="0">
                <a:latin typeface="Comic Sans MS"/>
                <a:cs typeface="Comic Sans MS"/>
              </a:rPr>
              <a:t>to dark </a:t>
            </a:r>
            <a:r>
              <a:rPr sz="3200" spc="-5" dirty="0">
                <a:latin typeface="Comic Sans MS"/>
                <a:cs typeface="Comic Sans MS"/>
              </a:rPr>
              <a:t>brown </a:t>
            </a:r>
            <a:r>
              <a:rPr sz="3200" spc="5" dirty="0">
                <a:latin typeface="Comic Sans MS"/>
                <a:cs typeface="Comic Sans MS"/>
              </a:rPr>
              <a:t>powder </a:t>
            </a:r>
            <a:r>
              <a:rPr sz="3200" dirty="0">
                <a:latin typeface="Comic Sans MS"/>
                <a:cs typeface="Comic Sans MS"/>
              </a:rPr>
              <a:t>or</a:t>
            </a:r>
            <a:r>
              <a:rPr sz="3200" spc="-3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tar-like</a:t>
            </a:r>
            <a:endParaRPr sz="3200">
              <a:latin typeface="Comic Sans MS"/>
              <a:cs typeface="Comic Sans MS"/>
            </a:endParaRPr>
          </a:p>
          <a:p>
            <a:pPr marL="286385" marR="459740" algn="just">
              <a:lnSpc>
                <a:spcPts val="3070"/>
              </a:lnSpc>
              <a:spcBef>
                <a:spcPts val="360"/>
              </a:spcBef>
            </a:pPr>
            <a:r>
              <a:rPr sz="3200" dirty="0">
                <a:latin typeface="Comic Sans MS"/>
                <a:cs typeface="Comic Sans MS"/>
              </a:rPr>
              <a:t>substance </a:t>
            </a:r>
            <a:r>
              <a:rPr sz="3200" spc="-5" dirty="0">
                <a:latin typeface="Comic Sans MS"/>
                <a:cs typeface="Comic Sans MS"/>
              </a:rPr>
              <a:t>is </a:t>
            </a:r>
            <a:r>
              <a:rPr sz="3200" dirty="0">
                <a:latin typeface="Comic Sans MS"/>
                <a:cs typeface="Comic Sans MS"/>
              </a:rPr>
              <a:t>cut with </a:t>
            </a:r>
            <a:r>
              <a:rPr sz="3200" spc="-5" dirty="0">
                <a:latin typeface="Comic Sans MS"/>
                <a:cs typeface="Comic Sans MS"/>
              </a:rPr>
              <a:t>other </a:t>
            </a:r>
            <a:r>
              <a:rPr sz="3200" dirty="0">
                <a:latin typeface="Comic Sans MS"/>
                <a:cs typeface="Comic Sans MS"/>
              </a:rPr>
              <a:t>drugs or  substances (sugar, starch, powdered  milk)</a:t>
            </a:r>
            <a:endParaRPr sz="3200">
              <a:latin typeface="Comic Sans MS"/>
              <a:cs typeface="Comic Sans MS"/>
            </a:endParaRPr>
          </a:p>
          <a:p>
            <a:pPr marL="286385" marR="66675" indent="-274320">
              <a:lnSpc>
                <a:spcPts val="3070"/>
              </a:lnSpc>
              <a:spcBef>
                <a:spcPts val="137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3200" dirty="0">
                <a:latin typeface="Comic Sans MS"/>
                <a:cs typeface="Comic Sans MS"/>
              </a:rPr>
              <a:t>abusers </a:t>
            </a:r>
            <a:r>
              <a:rPr sz="3200" spc="-5" dirty="0">
                <a:latin typeface="Comic Sans MS"/>
                <a:cs typeface="Comic Sans MS"/>
              </a:rPr>
              <a:t>don’t </a:t>
            </a:r>
            <a:r>
              <a:rPr sz="3200" dirty="0">
                <a:latin typeface="Comic Sans MS"/>
                <a:cs typeface="Comic Sans MS"/>
              </a:rPr>
              <a:t>know actual strength of  drug or true contents = high chance of  overdose or</a:t>
            </a:r>
            <a:r>
              <a:rPr sz="3200" spc="20" dirty="0">
                <a:latin typeface="Comic Sans MS"/>
                <a:cs typeface="Comic Sans MS"/>
              </a:rPr>
              <a:t> </a:t>
            </a:r>
            <a:r>
              <a:rPr sz="3200" spc="-5" dirty="0">
                <a:latin typeface="Comic Sans MS"/>
                <a:cs typeface="Comic Sans MS"/>
              </a:rPr>
              <a:t>death</a:t>
            </a:r>
            <a:endParaRPr sz="3200">
              <a:latin typeface="Comic Sans MS"/>
              <a:cs typeface="Comic Sans MS"/>
            </a:endParaRPr>
          </a:p>
          <a:p>
            <a:pPr marL="286385" marR="466725" indent="-274320">
              <a:lnSpc>
                <a:spcPts val="3070"/>
              </a:lnSpc>
              <a:spcBef>
                <a:spcPts val="137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3200" dirty="0">
                <a:latin typeface="Comic Sans MS"/>
                <a:cs typeface="Comic Sans MS"/>
              </a:rPr>
              <a:t>sharing </a:t>
            </a:r>
            <a:r>
              <a:rPr sz="3200" spc="-5" dirty="0">
                <a:latin typeface="Comic Sans MS"/>
                <a:cs typeface="Comic Sans MS"/>
              </a:rPr>
              <a:t>needles </a:t>
            </a:r>
            <a:r>
              <a:rPr sz="3200" spc="5" dirty="0">
                <a:latin typeface="Comic Sans MS"/>
                <a:cs typeface="Comic Sans MS"/>
              </a:rPr>
              <a:t>and </a:t>
            </a:r>
            <a:r>
              <a:rPr sz="3200" dirty="0">
                <a:latin typeface="Comic Sans MS"/>
                <a:cs typeface="Comic Sans MS"/>
              </a:rPr>
              <a:t>equipment cause  other diseases and problems </a:t>
            </a:r>
            <a:r>
              <a:rPr sz="3200" spc="-5" dirty="0">
                <a:latin typeface="Comic Sans MS"/>
                <a:cs typeface="Comic Sans MS"/>
              </a:rPr>
              <a:t>fo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72676" y="5295217"/>
            <a:ext cx="1344295" cy="56705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0"/>
              </a:spcBef>
            </a:pPr>
            <a:r>
              <a:rPr sz="3200" dirty="0">
                <a:latin typeface="Comic Sans MS"/>
                <a:cs typeface="Comic Sans MS"/>
              </a:rPr>
              <a:t>r</a:t>
            </a:r>
            <a:r>
              <a:rPr sz="3200" spc="-90" dirty="0">
                <a:latin typeface="Comic Sans MS"/>
                <a:cs typeface="Comic Sans MS"/>
              </a:rPr>
              <a:t> </a:t>
            </a:r>
            <a:r>
              <a:rPr sz="3200" dirty="0">
                <a:latin typeface="Comic Sans MS"/>
                <a:cs typeface="Comic Sans MS"/>
              </a:rPr>
              <a:t>users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8000" y="5486400"/>
            <a:ext cx="1325879" cy="845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922985"/>
            <a:ext cx="286829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HEROIN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950847"/>
            <a:ext cx="7886700" cy="34880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latin typeface="Comic Sans MS"/>
                <a:cs typeface="Comic Sans MS"/>
              </a:rPr>
              <a:t>leads to </a:t>
            </a:r>
            <a:r>
              <a:rPr sz="2800" spc="-10" dirty="0">
                <a:latin typeface="Comic Sans MS"/>
                <a:cs typeface="Comic Sans MS"/>
              </a:rPr>
              <a:t>flushing </a:t>
            </a:r>
            <a:r>
              <a:rPr sz="2800" spc="-5" dirty="0">
                <a:latin typeface="Comic Sans MS"/>
                <a:cs typeface="Comic Sans MS"/>
              </a:rPr>
              <a:t>of skin, </a:t>
            </a:r>
            <a:r>
              <a:rPr sz="2800" spc="-10" dirty="0">
                <a:latin typeface="Comic Sans MS"/>
                <a:cs typeface="Comic Sans MS"/>
              </a:rPr>
              <a:t>dry </a:t>
            </a:r>
            <a:r>
              <a:rPr sz="2800" spc="-5" dirty="0">
                <a:latin typeface="Comic Sans MS"/>
                <a:cs typeface="Comic Sans MS"/>
              </a:rPr>
              <a:t>mouth, collapsed  </a:t>
            </a:r>
            <a:r>
              <a:rPr sz="2800" spc="-10" dirty="0">
                <a:latin typeface="Comic Sans MS"/>
                <a:cs typeface="Comic Sans MS"/>
              </a:rPr>
              <a:t>veins, </a:t>
            </a:r>
            <a:r>
              <a:rPr sz="2800" spc="-5" dirty="0">
                <a:latin typeface="Comic Sans MS"/>
                <a:cs typeface="Comic Sans MS"/>
              </a:rPr>
              <a:t>liver</a:t>
            </a:r>
            <a:r>
              <a:rPr sz="2800" spc="30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disease</a:t>
            </a:r>
            <a:endParaRPr sz="2800">
              <a:latin typeface="Comic Sans MS"/>
              <a:cs typeface="Comic Sans MS"/>
            </a:endParaRPr>
          </a:p>
          <a:p>
            <a:pPr marL="286385" marR="30480" indent="-274320">
              <a:lnSpc>
                <a:spcPct val="100000"/>
              </a:lnSpc>
              <a:spcBef>
                <a:spcPts val="187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latin typeface="Comic Sans MS"/>
                <a:cs typeface="Comic Sans MS"/>
              </a:rPr>
              <a:t>additives don’t dissolve and this leading </a:t>
            </a:r>
            <a:r>
              <a:rPr sz="2800" spc="-10" dirty="0">
                <a:latin typeface="Comic Sans MS"/>
                <a:cs typeface="Comic Sans MS"/>
              </a:rPr>
              <a:t>to  </a:t>
            </a:r>
            <a:r>
              <a:rPr sz="2800" dirty="0">
                <a:latin typeface="Comic Sans MS"/>
                <a:cs typeface="Comic Sans MS"/>
              </a:rPr>
              <a:t>clogs </a:t>
            </a:r>
            <a:r>
              <a:rPr sz="2800" spc="-5" dirty="0">
                <a:latin typeface="Comic Sans MS"/>
                <a:cs typeface="Comic Sans MS"/>
              </a:rPr>
              <a:t>in blood vessels that lead </a:t>
            </a:r>
            <a:r>
              <a:rPr sz="2800" dirty="0">
                <a:latin typeface="Comic Sans MS"/>
                <a:cs typeface="Comic Sans MS"/>
              </a:rPr>
              <a:t>to </a:t>
            </a:r>
            <a:r>
              <a:rPr sz="2800" spc="-5" dirty="0">
                <a:latin typeface="Comic Sans MS"/>
                <a:cs typeface="Comic Sans MS"/>
              </a:rPr>
              <a:t>lungs, liver,  kidney or</a:t>
            </a:r>
            <a:r>
              <a:rPr sz="2800" spc="2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brain</a:t>
            </a:r>
            <a:endParaRPr sz="2800">
              <a:latin typeface="Comic Sans MS"/>
              <a:cs typeface="Comic Sans MS"/>
            </a:endParaRPr>
          </a:p>
          <a:p>
            <a:pPr marL="286385" marR="627380" indent="-274320">
              <a:lnSpc>
                <a:spcPct val="100000"/>
              </a:lnSpc>
              <a:spcBef>
                <a:spcPts val="187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latin typeface="Comic Sans MS"/>
                <a:cs typeface="Comic Sans MS"/>
              </a:rPr>
              <a:t>tolerance develops </a:t>
            </a:r>
            <a:r>
              <a:rPr sz="2800" spc="-10" dirty="0">
                <a:latin typeface="Comic Sans MS"/>
                <a:cs typeface="Comic Sans MS"/>
              </a:rPr>
              <a:t>with </a:t>
            </a:r>
            <a:r>
              <a:rPr sz="2800" spc="-5" dirty="0">
                <a:latin typeface="Comic Sans MS"/>
                <a:cs typeface="Comic Sans MS"/>
              </a:rPr>
              <a:t>regular </a:t>
            </a:r>
            <a:r>
              <a:rPr sz="2800" spc="-10" dirty="0">
                <a:latin typeface="Comic Sans MS"/>
                <a:cs typeface="Comic Sans MS"/>
              </a:rPr>
              <a:t>use </a:t>
            </a:r>
            <a:r>
              <a:rPr sz="2800" spc="-5" dirty="0">
                <a:latin typeface="Comic Sans MS"/>
                <a:cs typeface="Comic Sans MS"/>
              </a:rPr>
              <a:t>– </a:t>
            </a:r>
            <a:r>
              <a:rPr sz="2800" spc="-10" dirty="0">
                <a:latin typeface="Comic Sans MS"/>
                <a:cs typeface="Comic Sans MS"/>
              </a:rPr>
              <a:t>user  </a:t>
            </a:r>
            <a:r>
              <a:rPr sz="2800" spc="-5" dirty="0">
                <a:latin typeface="Comic Sans MS"/>
                <a:cs typeface="Comic Sans MS"/>
              </a:rPr>
              <a:t>needs more heroin to achieve same</a:t>
            </a:r>
            <a:r>
              <a:rPr sz="2800" spc="90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inte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59560" y="4963035"/>
            <a:ext cx="810895" cy="4953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0"/>
              </a:spcBef>
            </a:pPr>
            <a:r>
              <a:rPr sz="2800" spc="-10" dirty="0">
                <a:latin typeface="Comic Sans MS"/>
                <a:cs typeface="Comic Sans MS"/>
              </a:rPr>
              <a:t>nsity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43800" y="5029200"/>
            <a:ext cx="1120140" cy="16352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800" y="304800"/>
            <a:ext cx="7924800" cy="6251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2227" y="300227"/>
            <a:ext cx="7934325" cy="6261100"/>
          </a:xfrm>
          <a:custGeom>
            <a:avLst/>
            <a:gdLst/>
            <a:ahLst/>
            <a:cxnLst/>
            <a:rect l="l" t="t" r="r" b="b"/>
            <a:pathLst>
              <a:path w="7934325" h="6261100">
                <a:moveTo>
                  <a:pt x="0" y="6260592"/>
                </a:moveTo>
                <a:lnTo>
                  <a:pt x="7933944" y="6260592"/>
                </a:lnTo>
                <a:lnTo>
                  <a:pt x="7933944" y="0"/>
                </a:lnTo>
                <a:lnTo>
                  <a:pt x="0" y="0"/>
                </a:lnTo>
                <a:lnTo>
                  <a:pt x="0" y="6260592"/>
                </a:lnTo>
                <a:close/>
              </a:path>
            </a:pathLst>
          </a:custGeom>
          <a:ln w="9144">
            <a:solidFill>
              <a:srgbClr val="EEEA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800" y="304800"/>
            <a:ext cx="7848600" cy="6400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800" y="228600"/>
            <a:ext cx="7772400" cy="6377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600" y="152400"/>
            <a:ext cx="7924800" cy="65181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" y="0"/>
            <a:ext cx="8302752" cy="662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1104341"/>
            <a:ext cx="50419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0F4B0E"/>
                </a:solidFill>
              </a:rPr>
              <a:t>Cocaine </a:t>
            </a:r>
            <a:r>
              <a:rPr sz="4800" dirty="0">
                <a:solidFill>
                  <a:srgbClr val="0F4B0E"/>
                </a:solidFill>
              </a:rPr>
              <a:t>+</a:t>
            </a:r>
            <a:r>
              <a:rPr sz="4800" spc="-80" dirty="0">
                <a:solidFill>
                  <a:srgbClr val="0F4B0E"/>
                </a:solidFill>
              </a:rPr>
              <a:t> </a:t>
            </a:r>
            <a:r>
              <a:rPr sz="4800" spc="-5" dirty="0">
                <a:solidFill>
                  <a:srgbClr val="0F4B0E"/>
                </a:solidFill>
              </a:rPr>
              <a:t>CRACK</a:t>
            </a:r>
            <a:endParaRPr sz="4800"/>
          </a:p>
        </p:txBody>
      </p:sp>
      <p:sp>
        <p:nvSpPr>
          <p:cNvPr id="7" name="object 7"/>
          <p:cNvSpPr txBox="1"/>
          <p:nvPr/>
        </p:nvSpPr>
        <p:spPr>
          <a:xfrm>
            <a:off x="535940" y="1952370"/>
            <a:ext cx="7788275" cy="1690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99949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Cocaine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is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a stimulant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drug-more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alert</a:t>
            </a:r>
            <a:r>
              <a:rPr sz="2600" spc="-114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and 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energetic</a:t>
            </a:r>
            <a:endParaRPr sz="2600">
              <a:latin typeface="Comic Sans MS"/>
              <a:cs typeface="Comic Sans MS"/>
            </a:endParaRPr>
          </a:p>
          <a:p>
            <a:pPr marL="286385" marR="508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Cocaine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is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a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white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powder comes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from the</a:t>
            </a:r>
            <a:r>
              <a:rPr sz="2600" spc="-105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leaves 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of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coca</a:t>
            </a:r>
            <a:r>
              <a:rPr sz="2600" spc="-15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plant</a:t>
            </a:r>
            <a:endParaRPr sz="2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712845"/>
            <a:ext cx="1993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0AD0D9"/>
                </a:solidFill>
                <a:latin typeface="Wingdings 2"/>
                <a:cs typeface="Wingdings 2"/>
              </a:rPr>
              <a:t></a:t>
            </a:r>
            <a:endParaRPr sz="2450">
              <a:latin typeface="Wingdings 2"/>
              <a:cs typeface="Wingdings 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2960" y="3675031"/>
            <a:ext cx="2082164" cy="461009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70"/>
              </a:spcBef>
            </a:pP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Can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be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one</a:t>
            </a:r>
            <a:r>
              <a:rPr sz="2600" spc="-11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of</a:t>
            </a:r>
            <a:endParaRPr sz="26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88455" y="3696080"/>
            <a:ext cx="393446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the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hardest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drugs to</a:t>
            </a:r>
            <a:r>
              <a:rPr sz="2600" spc="-105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quit</a:t>
            </a:r>
            <a:endParaRPr sz="2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26307" y="4309871"/>
            <a:ext cx="2781299" cy="20101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02907" y="5422391"/>
            <a:ext cx="1714500" cy="1143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9160" y="5535167"/>
            <a:ext cx="1714500" cy="11216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9808" y="3677411"/>
            <a:ext cx="2183892" cy="16367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9100" y="1261313"/>
            <a:ext cx="7637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spc="-1597" baseline="14467" dirty="0">
                <a:solidFill>
                  <a:srgbClr val="0F4B0E"/>
                </a:solidFill>
              </a:rPr>
              <a:t>C</a:t>
            </a:r>
            <a:r>
              <a:rPr sz="2450" spc="-1065" dirty="0">
                <a:solidFill>
                  <a:srgbClr val="0AD0D9"/>
                </a:solidFill>
                <a:latin typeface="Wingdings 2"/>
                <a:cs typeface="Wingdings 2"/>
              </a:rPr>
              <a:t></a:t>
            </a:r>
            <a:r>
              <a:rPr sz="2450" spc="155" dirty="0">
                <a:solidFill>
                  <a:srgbClr val="0AD0D9"/>
                </a:solidFill>
                <a:latin typeface="Times New Roman"/>
                <a:cs typeface="Times New Roman"/>
              </a:rPr>
              <a:t> </a:t>
            </a:r>
            <a:r>
              <a:rPr sz="7200" spc="-1327" baseline="14467" dirty="0">
                <a:solidFill>
                  <a:srgbClr val="0F4B0E"/>
                </a:solidFill>
              </a:rPr>
              <a:t>o</a:t>
            </a:r>
            <a:r>
              <a:rPr sz="2600" spc="-885" dirty="0">
                <a:solidFill>
                  <a:srgbClr val="0F4B0E"/>
                </a:solidFill>
                <a:latin typeface="Comic Sans MS"/>
                <a:cs typeface="Comic Sans MS"/>
              </a:rPr>
              <a:t>Coc</a:t>
            </a:r>
            <a:r>
              <a:rPr sz="7200" spc="-1327" baseline="14467" dirty="0">
                <a:solidFill>
                  <a:srgbClr val="0F4B0E"/>
                </a:solidFill>
              </a:rPr>
              <a:t>c</a:t>
            </a:r>
            <a:r>
              <a:rPr sz="2600" spc="-885" dirty="0">
                <a:solidFill>
                  <a:srgbClr val="0F4B0E"/>
                </a:solidFill>
                <a:latin typeface="Comic Sans MS"/>
                <a:cs typeface="Comic Sans MS"/>
              </a:rPr>
              <a:t>ai</a:t>
            </a:r>
            <a:r>
              <a:rPr sz="7200" spc="-1327" baseline="14467" dirty="0">
                <a:solidFill>
                  <a:srgbClr val="0F4B0E"/>
                </a:solidFill>
              </a:rPr>
              <a:t>a</a:t>
            </a:r>
            <a:r>
              <a:rPr sz="2600" spc="-885" dirty="0">
                <a:solidFill>
                  <a:srgbClr val="0F4B0E"/>
                </a:solidFill>
                <a:latin typeface="Comic Sans MS"/>
                <a:cs typeface="Comic Sans MS"/>
              </a:rPr>
              <a:t>ne</a:t>
            </a:r>
            <a:r>
              <a:rPr sz="7200" spc="-1327" baseline="14467" dirty="0">
                <a:solidFill>
                  <a:srgbClr val="0F4B0E"/>
                </a:solidFill>
              </a:rPr>
              <a:t>i</a:t>
            </a:r>
            <a:r>
              <a:rPr sz="2600" spc="-885" dirty="0">
                <a:solidFill>
                  <a:srgbClr val="0F4B0E"/>
                </a:solidFill>
                <a:latin typeface="Comic Sans MS"/>
                <a:cs typeface="Comic Sans MS"/>
              </a:rPr>
              <a:t>m</a:t>
            </a:r>
            <a:r>
              <a:rPr sz="7200" spc="-1327" baseline="14467" dirty="0">
                <a:solidFill>
                  <a:srgbClr val="0F4B0E"/>
                </a:solidFill>
              </a:rPr>
              <a:t>n</a:t>
            </a:r>
            <a:r>
              <a:rPr sz="2600" spc="-885" dirty="0">
                <a:solidFill>
                  <a:srgbClr val="0F4B0E"/>
                </a:solidFill>
                <a:latin typeface="Comic Sans MS"/>
                <a:cs typeface="Comic Sans MS"/>
              </a:rPr>
              <a:t>ak</a:t>
            </a:r>
            <a:r>
              <a:rPr sz="7200" spc="-1327" baseline="14467" dirty="0">
                <a:solidFill>
                  <a:srgbClr val="0F4B0E"/>
                </a:solidFill>
              </a:rPr>
              <a:t>e</a:t>
            </a:r>
            <a:r>
              <a:rPr sz="2600" spc="-885" dirty="0">
                <a:solidFill>
                  <a:srgbClr val="0F4B0E"/>
                </a:solidFill>
                <a:latin typeface="Comic Sans MS"/>
                <a:cs typeface="Comic Sans MS"/>
              </a:rPr>
              <a:t>es</a:t>
            </a:r>
            <a:r>
              <a:rPr sz="2600" spc="-52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7200" spc="-1380" baseline="14467" dirty="0">
                <a:solidFill>
                  <a:srgbClr val="0F4B0E"/>
                </a:solidFill>
              </a:rPr>
              <a:t>+</a:t>
            </a:r>
            <a:r>
              <a:rPr sz="2600" spc="-919" dirty="0">
                <a:solidFill>
                  <a:srgbClr val="0F4B0E"/>
                </a:solidFill>
                <a:latin typeface="Comic Sans MS"/>
                <a:cs typeface="Comic Sans MS"/>
              </a:rPr>
              <a:t>peo</a:t>
            </a:r>
            <a:r>
              <a:rPr sz="7200" spc="-1380" baseline="14467" dirty="0">
                <a:solidFill>
                  <a:srgbClr val="0F4B0E"/>
                </a:solidFill>
              </a:rPr>
              <a:t>C</a:t>
            </a:r>
            <a:r>
              <a:rPr sz="2600" spc="-919" dirty="0">
                <a:solidFill>
                  <a:srgbClr val="0F4B0E"/>
                </a:solidFill>
                <a:latin typeface="Comic Sans MS"/>
                <a:cs typeface="Comic Sans MS"/>
              </a:rPr>
              <a:t>pl</a:t>
            </a:r>
            <a:r>
              <a:rPr sz="7200" spc="-1380" baseline="14467" dirty="0">
                <a:solidFill>
                  <a:srgbClr val="0F4B0E"/>
                </a:solidFill>
              </a:rPr>
              <a:t>R</a:t>
            </a:r>
            <a:r>
              <a:rPr sz="2600" spc="-919" dirty="0">
                <a:solidFill>
                  <a:srgbClr val="0F4B0E"/>
                </a:solidFill>
                <a:latin typeface="Comic Sans MS"/>
                <a:cs typeface="Comic Sans MS"/>
              </a:rPr>
              <a:t>e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spc="-969" dirty="0">
                <a:solidFill>
                  <a:srgbClr val="0F4B0E"/>
                </a:solidFill>
                <a:latin typeface="Comic Sans MS"/>
                <a:cs typeface="Comic Sans MS"/>
              </a:rPr>
              <a:t>f</a:t>
            </a:r>
            <a:r>
              <a:rPr sz="7200" spc="-1455" baseline="14467" dirty="0">
                <a:solidFill>
                  <a:srgbClr val="0F4B0E"/>
                </a:solidFill>
              </a:rPr>
              <a:t>A</a:t>
            </a:r>
            <a:r>
              <a:rPr sz="2600" spc="-969" dirty="0">
                <a:solidFill>
                  <a:srgbClr val="0F4B0E"/>
                </a:solidFill>
                <a:latin typeface="Comic Sans MS"/>
                <a:cs typeface="Comic Sans MS"/>
              </a:rPr>
              <a:t>ee</a:t>
            </a:r>
            <a:r>
              <a:rPr sz="7200" spc="-1455" baseline="14467" dirty="0">
                <a:solidFill>
                  <a:srgbClr val="0F4B0E"/>
                </a:solidFill>
              </a:rPr>
              <a:t>C</a:t>
            </a:r>
            <a:r>
              <a:rPr sz="2600" spc="-969" dirty="0">
                <a:solidFill>
                  <a:srgbClr val="0F4B0E"/>
                </a:solidFill>
                <a:latin typeface="Comic Sans MS"/>
                <a:cs typeface="Comic Sans MS"/>
              </a:rPr>
              <a:t>l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spc="-325" dirty="0">
                <a:solidFill>
                  <a:srgbClr val="0F4B0E"/>
                </a:solidFill>
                <a:latin typeface="Comic Sans MS"/>
                <a:cs typeface="Comic Sans MS"/>
              </a:rPr>
              <a:t>e</a:t>
            </a:r>
            <a:r>
              <a:rPr sz="7200" spc="-487" baseline="14467" dirty="0">
                <a:solidFill>
                  <a:srgbClr val="0F4B0E"/>
                </a:solidFill>
              </a:rPr>
              <a:t>K</a:t>
            </a:r>
            <a:r>
              <a:rPr sz="2600" spc="-325" dirty="0">
                <a:solidFill>
                  <a:srgbClr val="0F4B0E"/>
                </a:solidFill>
                <a:latin typeface="Comic Sans MS"/>
                <a:cs typeface="Comic Sans MS"/>
              </a:rPr>
              <a:t>nergetic,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 talkative,</a:t>
            </a:r>
            <a:endParaRPr sz="2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259" y="1857197"/>
            <a:ext cx="283019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alert and</a:t>
            </a:r>
            <a:r>
              <a:rPr sz="2600" spc="-95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euphoric</a:t>
            </a:r>
            <a:endParaRPr sz="2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2254123"/>
            <a:ext cx="7436484" cy="22453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6385" marR="5080" indent="-274320">
              <a:lnSpc>
                <a:spcPct val="8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More aware of senses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(increases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sound,</a:t>
            </a:r>
            <a:r>
              <a:rPr sz="2600" spc="-155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touch, 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sight and</a:t>
            </a:r>
            <a:r>
              <a:rPr sz="2600" spc="-5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sexuality)</a:t>
            </a:r>
            <a:endParaRPr sz="26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Reduces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hunger and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need to</a:t>
            </a:r>
            <a:r>
              <a:rPr sz="2600" spc="-8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sleep</a:t>
            </a:r>
            <a:endParaRPr sz="26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Increase in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self-control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and</a:t>
            </a:r>
            <a:r>
              <a:rPr sz="2600" spc="-7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confidence</a:t>
            </a:r>
            <a:endParaRPr sz="2600">
              <a:latin typeface="Comic Sans MS"/>
              <a:cs typeface="Comic Sans MS"/>
            </a:endParaRPr>
          </a:p>
          <a:p>
            <a:pPr marL="286385" marR="728345" indent="-274320">
              <a:lnSpc>
                <a:spcPts val="2500"/>
              </a:lnSpc>
              <a:spcBef>
                <a:spcPts val="60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High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doses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cause panic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attacks,</a:t>
            </a:r>
            <a:r>
              <a:rPr sz="2600" spc="-14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psychotic  episodes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(paranoia), </a:t>
            </a:r>
            <a:r>
              <a:rPr sz="2600" dirty="0">
                <a:solidFill>
                  <a:srgbClr val="0F4B0E"/>
                </a:solidFill>
                <a:latin typeface="Comic Sans MS"/>
                <a:cs typeface="Comic Sans MS"/>
              </a:rPr>
              <a:t>violent</a:t>
            </a:r>
            <a:r>
              <a:rPr sz="2600" spc="-10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600" spc="-5" dirty="0">
                <a:solidFill>
                  <a:srgbClr val="0F4B0E"/>
                </a:solidFill>
                <a:latin typeface="Comic Sans MS"/>
                <a:cs typeface="Comic Sans MS"/>
              </a:rPr>
              <a:t>behavior</a:t>
            </a:r>
            <a:endParaRPr sz="260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2311" y="4581142"/>
            <a:ext cx="6028944" cy="2171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2406" y="617042"/>
            <a:ext cx="4778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6F2F9F"/>
                </a:solidFill>
                <a:latin typeface="Calibri"/>
                <a:cs typeface="Calibri"/>
              </a:rPr>
              <a:t>What </a:t>
            </a:r>
            <a:r>
              <a:rPr sz="4400" spc="-10" dirty="0">
                <a:solidFill>
                  <a:srgbClr val="6F2F9F"/>
                </a:solidFill>
                <a:latin typeface="Calibri"/>
                <a:cs typeface="Calibri"/>
              </a:rPr>
              <a:t>is </a:t>
            </a:r>
            <a:r>
              <a:rPr sz="4400" spc="-5" dirty="0">
                <a:solidFill>
                  <a:srgbClr val="6F2F9F"/>
                </a:solidFill>
                <a:latin typeface="Calibri"/>
                <a:cs typeface="Calibri"/>
              </a:rPr>
              <a:t>drug </a:t>
            </a:r>
            <a:r>
              <a:rPr sz="4400" dirty="0">
                <a:solidFill>
                  <a:srgbClr val="6F2F9F"/>
                </a:solidFill>
                <a:latin typeface="Calibri"/>
                <a:cs typeface="Calibri"/>
              </a:rPr>
              <a:t>abuse</a:t>
            </a:r>
            <a:r>
              <a:rPr sz="4400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6F2F9F"/>
                </a:solidFill>
                <a:latin typeface="Calibri"/>
                <a:cs typeface="Calibri"/>
              </a:rPr>
              <a:t>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370" y="2284602"/>
            <a:ext cx="696849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Calibri"/>
                <a:cs typeface="Calibri"/>
              </a:rPr>
              <a:t>Drug </a:t>
            </a:r>
            <a:r>
              <a:rPr sz="3200" dirty="0">
                <a:latin typeface="Calibri"/>
                <a:cs typeface="Calibri"/>
              </a:rPr>
              <a:t>abuse is a </a:t>
            </a:r>
            <a:r>
              <a:rPr sz="3200" spc="-15" dirty="0">
                <a:latin typeface="Calibri"/>
                <a:cs typeface="Calibri"/>
              </a:rPr>
              <a:t>patterned </a:t>
            </a:r>
            <a:r>
              <a:rPr sz="3200" spc="-5" dirty="0">
                <a:latin typeface="Calibri"/>
                <a:cs typeface="Calibri"/>
              </a:rPr>
              <a:t>use of </a:t>
            </a:r>
            <a:r>
              <a:rPr sz="3200" dirty="0">
                <a:latin typeface="Calibri"/>
                <a:cs typeface="Calibri"/>
              </a:rPr>
              <a:t>a  </a:t>
            </a:r>
            <a:r>
              <a:rPr sz="3200" spc="-15" dirty="0">
                <a:latin typeface="Calibri"/>
                <a:cs typeface="Calibri"/>
              </a:rPr>
              <a:t>substance </a:t>
            </a:r>
            <a:r>
              <a:rPr sz="3200" spc="-5" dirty="0">
                <a:latin typeface="Calibri"/>
                <a:cs typeface="Calibri"/>
              </a:rPr>
              <a:t>(drug) </a:t>
            </a:r>
            <a:r>
              <a:rPr sz="3200" dirty="0">
                <a:latin typeface="Calibri"/>
                <a:cs typeface="Calibri"/>
              </a:rPr>
              <a:t>in which the </a:t>
            </a:r>
            <a:r>
              <a:rPr sz="3200" spc="-5" dirty="0">
                <a:latin typeface="Calibri"/>
                <a:cs typeface="Calibri"/>
              </a:rPr>
              <a:t>user  consumes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substance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b="1" spc="-5" dirty="0">
                <a:latin typeface="Calibri"/>
                <a:cs typeface="Calibri"/>
              </a:rPr>
              <a:t>amounts </a:t>
            </a:r>
            <a:r>
              <a:rPr sz="3200" b="1" dirty="0">
                <a:latin typeface="Calibri"/>
                <a:cs typeface="Calibri"/>
              </a:rPr>
              <a:t>or  </a:t>
            </a:r>
            <a:r>
              <a:rPr sz="3200" b="1" spc="-5" dirty="0">
                <a:latin typeface="Calibri"/>
                <a:cs typeface="Calibri"/>
              </a:rPr>
              <a:t>with methods </a:t>
            </a:r>
            <a:r>
              <a:rPr sz="3200" b="1" dirty="0">
                <a:latin typeface="Calibri"/>
                <a:cs typeface="Calibri"/>
              </a:rPr>
              <a:t>neither </a:t>
            </a:r>
            <a:r>
              <a:rPr sz="3200" b="1" spc="-10" dirty="0">
                <a:latin typeface="Calibri"/>
                <a:cs typeface="Calibri"/>
              </a:rPr>
              <a:t>approved </a:t>
            </a:r>
            <a:r>
              <a:rPr sz="3200" b="1" dirty="0">
                <a:latin typeface="Calibri"/>
                <a:cs typeface="Calibri"/>
              </a:rPr>
              <a:t>nor  supervised </a:t>
            </a:r>
            <a:r>
              <a:rPr sz="3200" b="1" spc="-10" dirty="0">
                <a:latin typeface="Calibri"/>
                <a:cs typeface="Calibri"/>
              </a:rPr>
              <a:t>by medical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professionals.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1104341"/>
            <a:ext cx="55168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39390" algn="l"/>
              </a:tabLst>
            </a:pPr>
            <a:r>
              <a:rPr sz="4800" spc="-5" dirty="0">
                <a:solidFill>
                  <a:srgbClr val="0F4B0E"/>
                </a:solidFill>
              </a:rPr>
              <a:t>Cocaine	</a:t>
            </a:r>
            <a:r>
              <a:rPr sz="4800" dirty="0">
                <a:solidFill>
                  <a:srgbClr val="0F4B0E"/>
                </a:solidFill>
              </a:rPr>
              <a:t>-</a:t>
            </a:r>
            <a:r>
              <a:rPr sz="4800" spc="-80" dirty="0">
                <a:solidFill>
                  <a:srgbClr val="0F4B0E"/>
                </a:solidFill>
              </a:rPr>
              <a:t> </a:t>
            </a:r>
            <a:r>
              <a:rPr sz="4800" spc="-10" dirty="0">
                <a:solidFill>
                  <a:srgbClr val="0F4B0E"/>
                </a:solidFill>
              </a:rPr>
              <a:t>effects</a:t>
            </a:r>
            <a:endParaRPr sz="4800"/>
          </a:p>
        </p:txBody>
      </p:sp>
      <p:sp>
        <p:nvSpPr>
          <p:cNvPr id="7" name="object 7"/>
          <p:cNvSpPr txBox="1"/>
          <p:nvPr/>
        </p:nvSpPr>
        <p:spPr>
          <a:xfrm>
            <a:off x="535940" y="1916633"/>
            <a:ext cx="7883525" cy="410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74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Blood vessels thicken and constrict, reduce flow</a:t>
            </a:r>
            <a:r>
              <a:rPr sz="2400" spc="-4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of</a:t>
            </a:r>
            <a:endParaRPr sz="2400">
              <a:latin typeface="Comic Sans MS"/>
              <a:cs typeface="Comic Sans MS"/>
            </a:endParaRPr>
          </a:p>
          <a:p>
            <a:pPr marL="286385">
              <a:lnSpc>
                <a:spcPts val="2740"/>
              </a:lnSpc>
            </a:pP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oxygen to</a:t>
            </a:r>
            <a:r>
              <a:rPr sz="2400" spc="-1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heart</a:t>
            </a:r>
            <a:endParaRPr sz="2400">
              <a:latin typeface="Comic Sans MS"/>
              <a:cs typeface="Comic Sans MS"/>
            </a:endParaRPr>
          </a:p>
          <a:p>
            <a:pPr marL="286385" marR="199390" indent="-274320">
              <a:lnSpc>
                <a:spcPts val="2590"/>
              </a:lnSpc>
              <a:spcBef>
                <a:spcPts val="121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Heart muscles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work </a:t>
            </a: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harder can lead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to </a:t>
            </a: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heart</a:t>
            </a:r>
            <a:r>
              <a:rPr sz="2400" spc="-18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attack  </a:t>
            </a: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or</a:t>
            </a:r>
            <a:r>
              <a:rPr sz="2400" spc="-2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stroke</a:t>
            </a:r>
            <a:endParaRPr sz="2400">
              <a:latin typeface="Comic Sans MS"/>
              <a:cs typeface="Comic Sans MS"/>
            </a:endParaRPr>
          </a:p>
          <a:p>
            <a:pPr marL="286385" marR="353060" indent="-274320">
              <a:lnSpc>
                <a:spcPts val="2590"/>
              </a:lnSpc>
              <a:spcBef>
                <a:spcPts val="118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Raises blood pressure, </a:t>
            </a: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can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explode </a:t>
            </a: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weakened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blood  vessels in</a:t>
            </a:r>
            <a:r>
              <a:rPr sz="2400" spc="-3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brain</a:t>
            </a:r>
            <a:endParaRPr sz="24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85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Small amount </a:t>
            </a: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can lead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to</a:t>
            </a:r>
            <a:r>
              <a:rPr sz="2400" spc="-10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overdose</a:t>
            </a:r>
            <a:endParaRPr sz="2400">
              <a:latin typeface="Comic Sans MS"/>
              <a:cs typeface="Comic Sans MS"/>
            </a:endParaRPr>
          </a:p>
          <a:p>
            <a:pPr marL="287020" indent="-274320">
              <a:lnSpc>
                <a:spcPct val="100000"/>
              </a:lnSpc>
              <a:spcBef>
                <a:spcPts val="890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Overdose </a:t>
            </a: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can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cause seizure </a:t>
            </a: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or heart</a:t>
            </a:r>
            <a:r>
              <a:rPr sz="2400" spc="-75" dirty="0">
                <a:solidFill>
                  <a:srgbClr val="0F4B0E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failure</a:t>
            </a:r>
            <a:endParaRPr sz="2400">
              <a:latin typeface="Comic Sans MS"/>
              <a:cs typeface="Comic Sans MS"/>
            </a:endParaRPr>
          </a:p>
          <a:p>
            <a:pPr marL="286385" marR="5080" indent="-274320">
              <a:lnSpc>
                <a:spcPts val="2590"/>
              </a:lnSpc>
              <a:spcBef>
                <a:spcPts val="1215"/>
              </a:spcBef>
              <a:buClr>
                <a:srgbClr val="0AD0D9"/>
              </a:buClr>
              <a:buSzPct val="93750"/>
              <a:buFont typeface="Wingdings 2"/>
              <a:buChar char=""/>
              <a:tabLst>
                <a:tab pos="287020" algn="l"/>
              </a:tabLst>
            </a:pP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Snorting cocaine can cause </a:t>
            </a:r>
            <a:r>
              <a:rPr sz="2400" spc="-10" dirty="0">
                <a:solidFill>
                  <a:srgbClr val="0F4B0E"/>
                </a:solidFill>
                <a:latin typeface="Comic Sans MS"/>
                <a:cs typeface="Comic Sans MS"/>
              </a:rPr>
              <a:t>sinus </a:t>
            </a:r>
            <a:r>
              <a:rPr sz="2400" spc="-5" dirty="0">
                <a:solidFill>
                  <a:srgbClr val="0F4B0E"/>
                </a:solidFill>
                <a:latin typeface="Comic Sans MS"/>
                <a:cs typeface="Comic Sans MS"/>
              </a:rPr>
              <a:t>infection </a:t>
            </a:r>
            <a:r>
              <a:rPr sz="2400" dirty="0">
                <a:solidFill>
                  <a:srgbClr val="0F4B0E"/>
                </a:solidFill>
                <a:latin typeface="Comic Sans MS"/>
                <a:cs typeface="Comic Sans MS"/>
              </a:rPr>
              <a:t>and loss of  smell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1180541"/>
            <a:ext cx="778510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>
                <a:solidFill>
                  <a:srgbClr val="0F4B0E"/>
                </a:solidFill>
              </a:rPr>
              <a:t>Cocaine </a:t>
            </a:r>
            <a:r>
              <a:rPr sz="4300" spc="-5" dirty="0">
                <a:solidFill>
                  <a:srgbClr val="0F4B0E"/>
                </a:solidFill>
              </a:rPr>
              <a:t>– long time</a:t>
            </a:r>
            <a:r>
              <a:rPr sz="4300" spc="10" dirty="0">
                <a:solidFill>
                  <a:srgbClr val="0F4B0E"/>
                </a:solidFill>
              </a:rPr>
              <a:t> </a:t>
            </a:r>
            <a:r>
              <a:rPr sz="4300" spc="-10" dirty="0">
                <a:solidFill>
                  <a:srgbClr val="0F4B0E"/>
                </a:solidFill>
              </a:rPr>
              <a:t>effects</a:t>
            </a:r>
            <a:endParaRPr sz="4300"/>
          </a:p>
        </p:txBody>
      </p:sp>
      <p:sp>
        <p:nvSpPr>
          <p:cNvPr id="7" name="object 7"/>
          <p:cNvSpPr txBox="1"/>
          <p:nvPr/>
        </p:nvSpPr>
        <p:spPr>
          <a:xfrm>
            <a:off x="7711963" y="3377821"/>
            <a:ext cx="400050" cy="4953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0"/>
              </a:spcBef>
            </a:pPr>
            <a:r>
              <a:rPr sz="2800" spc="-10" dirty="0">
                <a:solidFill>
                  <a:srgbClr val="0F4B0E"/>
                </a:solidFill>
                <a:latin typeface="Comic Sans MS"/>
                <a:cs typeface="Comic Sans MS"/>
                <a:hlinkClick r:id="rId6"/>
              </a:rPr>
              <a:t>he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7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pc="-5" dirty="0"/>
              <a:t>Damage </a:t>
            </a:r>
            <a:r>
              <a:rPr spc="-10" dirty="0"/>
              <a:t>tissues </a:t>
            </a:r>
            <a:r>
              <a:rPr spc="-5" dirty="0"/>
              <a:t>in nose, cause hole in</a:t>
            </a:r>
            <a:r>
              <a:rPr spc="90" dirty="0"/>
              <a:t> </a:t>
            </a:r>
            <a:r>
              <a:rPr spc="-5" dirty="0"/>
              <a:t>nose</a:t>
            </a:r>
          </a:p>
          <a:p>
            <a:pPr marL="286385" marR="5080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pc="-5" dirty="0"/>
              <a:t>Damage lungs-severe chest pains, </a:t>
            </a:r>
            <a:r>
              <a:rPr spc="-10" dirty="0"/>
              <a:t>breathing  </a:t>
            </a:r>
            <a:r>
              <a:rPr spc="-5" dirty="0"/>
              <a:t>problems, high</a:t>
            </a:r>
            <a:r>
              <a:rPr spc="20" dirty="0"/>
              <a:t> </a:t>
            </a:r>
            <a:r>
              <a:rPr spc="-10" dirty="0"/>
              <a:t>temperatures</a:t>
            </a:r>
          </a:p>
          <a:p>
            <a:pPr marL="286385" marR="8890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pc="-5" dirty="0"/>
              <a:t>Cocaine </a:t>
            </a:r>
            <a:r>
              <a:rPr spc="-10" dirty="0"/>
              <a:t>increases </a:t>
            </a:r>
            <a:r>
              <a:rPr spc="-5" dirty="0"/>
              <a:t>the same chemicals in </a:t>
            </a:r>
            <a:r>
              <a:rPr spc="-10" dirty="0"/>
              <a:t>t  brain </a:t>
            </a:r>
            <a:r>
              <a:rPr spc="-5" dirty="0"/>
              <a:t>that make people </a:t>
            </a:r>
            <a:r>
              <a:rPr spc="-10" dirty="0"/>
              <a:t>feel </a:t>
            </a:r>
            <a:r>
              <a:rPr spc="-5" dirty="0"/>
              <a:t>good when they  eat, </a:t>
            </a:r>
            <a:r>
              <a:rPr spc="-10" dirty="0"/>
              <a:t>drink </a:t>
            </a:r>
            <a:r>
              <a:rPr spc="-5" dirty="0"/>
              <a:t>or have</a:t>
            </a:r>
            <a:r>
              <a:rPr spc="75" dirty="0"/>
              <a:t> </a:t>
            </a:r>
            <a:r>
              <a:rPr spc="-5" dirty="0"/>
              <a:t>sex</a:t>
            </a:r>
          </a:p>
        </p:txBody>
      </p:sp>
      <p:sp>
        <p:nvSpPr>
          <p:cNvPr id="9" name="object 9"/>
          <p:cNvSpPr/>
          <p:nvPr/>
        </p:nvSpPr>
        <p:spPr>
          <a:xfrm>
            <a:off x="6324600" y="4191000"/>
            <a:ext cx="2286000" cy="2182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41335" y="2979420"/>
            <a:ext cx="1303020" cy="982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5000" y="4587240"/>
            <a:ext cx="3276600" cy="1965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402082"/>
            <a:ext cx="485330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500" spc="-5" dirty="0">
                <a:solidFill>
                  <a:srgbClr val="0000CC"/>
                </a:solidFill>
                <a:latin typeface="Goudy Stout"/>
                <a:cs typeface="Goudy Stout"/>
              </a:rPr>
              <a:t>Cryst</a:t>
            </a:r>
            <a:r>
              <a:rPr sz="4500" spc="5" dirty="0">
                <a:solidFill>
                  <a:srgbClr val="0000CC"/>
                </a:solidFill>
                <a:latin typeface="Goudy Stout"/>
                <a:cs typeface="Goudy Stout"/>
              </a:rPr>
              <a:t>a</a:t>
            </a:r>
            <a:r>
              <a:rPr sz="4500" dirty="0">
                <a:solidFill>
                  <a:srgbClr val="0000CC"/>
                </a:solidFill>
                <a:latin typeface="Goudy Stout"/>
                <a:cs typeface="Goudy Stout"/>
              </a:rPr>
              <a:t>l  meth</a:t>
            </a:r>
            <a:endParaRPr sz="4500">
              <a:latin typeface="Goudy Stout"/>
              <a:cs typeface="Goudy Stou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5945" y="1642364"/>
            <a:ext cx="6059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nstantia"/>
                <a:cs typeface="Constantia"/>
              </a:rPr>
              <a:t>Some </a:t>
            </a:r>
            <a:r>
              <a:rPr sz="2400" spc="-5" dirty="0">
                <a:latin typeface="Constantia"/>
                <a:cs typeface="Constantia"/>
              </a:rPr>
              <a:t>pictures </a:t>
            </a:r>
            <a:r>
              <a:rPr sz="2400" dirty="0">
                <a:latin typeface="Constantia"/>
                <a:cs typeface="Constantia"/>
              </a:rPr>
              <a:t>of </a:t>
            </a:r>
            <a:r>
              <a:rPr sz="2400" spc="-5" dirty="0">
                <a:latin typeface="Constantia"/>
                <a:cs typeface="Constantia"/>
              </a:rPr>
              <a:t>effects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-3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methamphetamine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7400" y="2133599"/>
            <a:ext cx="5615940" cy="4358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6857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0800" y="228600"/>
            <a:ext cx="4433315" cy="33238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0600" y="3810000"/>
            <a:ext cx="4572000" cy="2438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5000" y="3733800"/>
            <a:ext cx="3200400" cy="2846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6857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6857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6857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6857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6857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4370" y="321386"/>
            <a:ext cx="4304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>
                <a:solidFill>
                  <a:srgbClr val="00AF50"/>
                </a:solidFill>
                <a:latin typeface="Calibri"/>
                <a:cs typeface="Calibri"/>
              </a:rPr>
              <a:t>Drug</a:t>
            </a:r>
            <a:r>
              <a:rPr sz="5400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5400" spc="-5" dirty="0">
                <a:solidFill>
                  <a:srgbClr val="00AF50"/>
                </a:solidFill>
                <a:latin typeface="Calibri"/>
                <a:cs typeface="Calibri"/>
              </a:rPr>
              <a:t>addiction</a:t>
            </a:r>
            <a:r>
              <a:rPr sz="5400" spc="-5" dirty="0">
                <a:solidFill>
                  <a:srgbClr val="00AF50"/>
                </a:solidFill>
                <a:latin typeface="Constantia"/>
                <a:cs typeface="Constantia"/>
              </a:rPr>
              <a:t>:</a:t>
            </a:r>
            <a:endParaRPr sz="5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199" y="1342415"/>
            <a:ext cx="6911340" cy="30435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5" dirty="0">
                <a:latin typeface="Constantia"/>
                <a:cs typeface="Constantia"/>
              </a:rPr>
              <a:t>After </a:t>
            </a:r>
            <a:r>
              <a:rPr sz="2800" spc="-10" dirty="0">
                <a:latin typeface="Constantia"/>
                <a:cs typeface="Constantia"/>
              </a:rPr>
              <a:t>drug </a:t>
            </a:r>
            <a:r>
              <a:rPr sz="2800" spc="-5" dirty="0">
                <a:latin typeface="Constantia"/>
                <a:cs typeface="Constantia"/>
              </a:rPr>
              <a:t>abuse </a:t>
            </a:r>
            <a:r>
              <a:rPr sz="2800" spc="-15" dirty="0">
                <a:latin typeface="Constantia"/>
                <a:cs typeface="Constantia"/>
              </a:rPr>
              <a:t>comes </a:t>
            </a:r>
            <a:r>
              <a:rPr sz="2800" spc="-10" dirty="0">
                <a:latin typeface="Constantia"/>
                <a:cs typeface="Constantia"/>
              </a:rPr>
              <a:t>drug</a:t>
            </a:r>
            <a:r>
              <a:rPr sz="2800" spc="-4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addiction.</a:t>
            </a:r>
            <a:endParaRPr sz="2800">
              <a:latin typeface="Constantia"/>
              <a:cs typeface="Constantia"/>
            </a:endParaRPr>
          </a:p>
          <a:p>
            <a:pPr marL="469265" marR="5080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69265" algn="l"/>
                <a:tab pos="469900" algn="l"/>
                <a:tab pos="1923414" algn="l"/>
              </a:tabLst>
            </a:pPr>
            <a:r>
              <a:rPr sz="2800" spc="-35" dirty="0">
                <a:latin typeface="Constantia"/>
                <a:cs typeface="Constantia"/>
              </a:rPr>
              <a:t>Taking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	</a:t>
            </a:r>
            <a:r>
              <a:rPr sz="2800" spc="-10" dirty="0">
                <a:latin typeface="Constantia"/>
                <a:cs typeface="Constantia"/>
              </a:rPr>
              <a:t>drug causes </a:t>
            </a:r>
            <a:r>
              <a:rPr sz="2800" spc="-5" dirty="0">
                <a:latin typeface="Constantia"/>
                <a:cs typeface="Constantia"/>
              </a:rPr>
              <a:t>a sudden </a:t>
            </a:r>
            <a:r>
              <a:rPr sz="2800" spc="-10" dirty="0">
                <a:latin typeface="Constantia"/>
                <a:cs typeface="Constantia"/>
              </a:rPr>
              <a:t>increase</a:t>
            </a:r>
            <a:r>
              <a:rPr sz="2800" spc="-35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in  </a:t>
            </a:r>
            <a:r>
              <a:rPr sz="2800" spc="-15" dirty="0">
                <a:latin typeface="Constantia"/>
                <a:cs typeface="Constantia"/>
              </a:rPr>
              <a:t>levels </a:t>
            </a:r>
            <a:r>
              <a:rPr sz="2800" spc="-5" dirty="0">
                <a:latin typeface="Constantia"/>
                <a:cs typeface="Constantia"/>
              </a:rPr>
              <a:t>of </a:t>
            </a:r>
            <a:r>
              <a:rPr sz="2800" spc="-10" dirty="0">
                <a:latin typeface="Constantia"/>
                <a:cs typeface="Constantia"/>
              </a:rPr>
              <a:t>dopamine </a:t>
            </a:r>
            <a:r>
              <a:rPr sz="2800" spc="-5" dirty="0">
                <a:latin typeface="Constantia"/>
                <a:cs typeface="Constantia"/>
              </a:rPr>
              <a:t>in </a:t>
            </a:r>
            <a:r>
              <a:rPr sz="2800" spc="-25" dirty="0">
                <a:latin typeface="Constantia"/>
                <a:cs typeface="Constantia"/>
              </a:rPr>
              <a:t>your </a:t>
            </a:r>
            <a:r>
              <a:rPr sz="2800" spc="-15" dirty="0">
                <a:latin typeface="Constantia"/>
                <a:cs typeface="Constantia"/>
              </a:rPr>
              <a:t>brain, </a:t>
            </a:r>
            <a:r>
              <a:rPr sz="2800" spc="-10" dirty="0">
                <a:latin typeface="Constantia"/>
                <a:cs typeface="Constantia"/>
              </a:rPr>
              <a:t>which  </a:t>
            </a:r>
            <a:r>
              <a:rPr sz="2800" spc="-20" dirty="0">
                <a:latin typeface="Constantia"/>
                <a:cs typeface="Constantia"/>
              </a:rPr>
              <a:t>trigger </a:t>
            </a:r>
            <a:r>
              <a:rPr sz="2800" spc="-5" dirty="0">
                <a:latin typeface="Constantia"/>
                <a:cs typeface="Constantia"/>
              </a:rPr>
              <a:t>feelings of</a:t>
            </a:r>
            <a:r>
              <a:rPr sz="2800" spc="-18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pleasure.</a:t>
            </a:r>
            <a:endParaRPr sz="2800">
              <a:latin typeface="Constantia"/>
              <a:cs typeface="Constantia"/>
            </a:endParaRPr>
          </a:p>
          <a:p>
            <a:pPr marL="469265" marR="307975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b="1" spc="-60" dirty="0">
                <a:latin typeface="Constantia"/>
                <a:cs typeface="Constantia"/>
              </a:rPr>
              <a:t>Your </a:t>
            </a:r>
            <a:r>
              <a:rPr sz="2800" b="1" spc="-15" dirty="0">
                <a:latin typeface="Constantia"/>
                <a:cs typeface="Constantia"/>
              </a:rPr>
              <a:t>brain remembers </a:t>
            </a:r>
            <a:r>
              <a:rPr sz="2800" b="1" spc="-5" dirty="0">
                <a:latin typeface="Constantia"/>
                <a:cs typeface="Constantia"/>
              </a:rPr>
              <a:t>these</a:t>
            </a:r>
            <a:r>
              <a:rPr sz="2800" b="1" spc="-250" dirty="0">
                <a:latin typeface="Constantia"/>
                <a:cs typeface="Constantia"/>
              </a:rPr>
              <a:t> </a:t>
            </a:r>
            <a:r>
              <a:rPr sz="2800" b="1" spc="-15" dirty="0">
                <a:latin typeface="Constantia"/>
                <a:cs typeface="Constantia"/>
              </a:rPr>
              <a:t>feelings  </a:t>
            </a:r>
            <a:r>
              <a:rPr sz="2800" b="1" spc="-5" dirty="0">
                <a:latin typeface="Constantia"/>
                <a:cs typeface="Constantia"/>
              </a:rPr>
              <a:t>and </a:t>
            </a:r>
            <a:r>
              <a:rPr sz="2800" b="1" spc="-10" dirty="0">
                <a:latin typeface="Constantia"/>
                <a:cs typeface="Constantia"/>
              </a:rPr>
              <a:t>wants </a:t>
            </a:r>
            <a:r>
              <a:rPr sz="2800" b="1" spc="-5" dirty="0">
                <a:latin typeface="Constantia"/>
                <a:cs typeface="Constantia"/>
              </a:rPr>
              <a:t>them</a:t>
            </a:r>
            <a:r>
              <a:rPr sz="2800" b="1" spc="-200" dirty="0">
                <a:latin typeface="Constantia"/>
                <a:cs typeface="Constantia"/>
              </a:rPr>
              <a:t> </a:t>
            </a:r>
            <a:r>
              <a:rPr sz="2800" b="1" spc="-20" dirty="0">
                <a:latin typeface="Constantia"/>
                <a:cs typeface="Constantia"/>
              </a:rPr>
              <a:t>repeated</a:t>
            </a:r>
            <a:r>
              <a:rPr sz="2800" spc="-20" dirty="0">
                <a:latin typeface="Constantia"/>
                <a:cs typeface="Constantia"/>
              </a:rPr>
              <a:t>.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62633" y="5153405"/>
            <a:ext cx="2066925" cy="828040"/>
          </a:xfrm>
          <a:custGeom>
            <a:avLst/>
            <a:gdLst/>
            <a:ahLst/>
            <a:cxnLst/>
            <a:rect l="l" t="t" r="r" b="b"/>
            <a:pathLst>
              <a:path w="2066925" h="828039">
                <a:moveTo>
                  <a:pt x="1652777" y="0"/>
                </a:moveTo>
                <a:lnTo>
                  <a:pt x="0" y="0"/>
                </a:lnTo>
                <a:lnTo>
                  <a:pt x="413766" y="413766"/>
                </a:lnTo>
                <a:lnTo>
                  <a:pt x="0" y="827532"/>
                </a:lnTo>
                <a:lnTo>
                  <a:pt x="1652777" y="827532"/>
                </a:lnTo>
                <a:lnTo>
                  <a:pt x="2066543" y="413766"/>
                </a:lnTo>
                <a:lnTo>
                  <a:pt x="16527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2633" y="5153405"/>
            <a:ext cx="2066925" cy="828040"/>
          </a:xfrm>
          <a:custGeom>
            <a:avLst/>
            <a:gdLst/>
            <a:ahLst/>
            <a:cxnLst/>
            <a:rect l="l" t="t" r="r" b="b"/>
            <a:pathLst>
              <a:path w="2066925" h="828039">
                <a:moveTo>
                  <a:pt x="0" y="0"/>
                </a:moveTo>
                <a:lnTo>
                  <a:pt x="1652777" y="0"/>
                </a:lnTo>
                <a:lnTo>
                  <a:pt x="2066543" y="413766"/>
                </a:lnTo>
                <a:lnTo>
                  <a:pt x="1652777" y="827532"/>
                </a:lnTo>
                <a:lnTo>
                  <a:pt x="0" y="827532"/>
                </a:lnTo>
                <a:lnTo>
                  <a:pt x="413766" y="41376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75230" y="5371591"/>
            <a:ext cx="691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onstantia"/>
                <a:cs typeface="Constantia"/>
              </a:rPr>
              <a:t>Drugs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21914" y="5153405"/>
            <a:ext cx="2068195" cy="828040"/>
          </a:xfrm>
          <a:custGeom>
            <a:avLst/>
            <a:gdLst/>
            <a:ahLst/>
            <a:cxnLst/>
            <a:rect l="l" t="t" r="r" b="b"/>
            <a:pathLst>
              <a:path w="2068195" h="828039">
                <a:moveTo>
                  <a:pt x="1654302" y="0"/>
                </a:moveTo>
                <a:lnTo>
                  <a:pt x="0" y="0"/>
                </a:lnTo>
                <a:lnTo>
                  <a:pt x="413765" y="413766"/>
                </a:lnTo>
                <a:lnTo>
                  <a:pt x="0" y="827532"/>
                </a:lnTo>
                <a:lnTo>
                  <a:pt x="1654302" y="827532"/>
                </a:lnTo>
                <a:lnTo>
                  <a:pt x="2068068" y="413766"/>
                </a:lnTo>
                <a:lnTo>
                  <a:pt x="1654302" y="0"/>
                </a:lnTo>
                <a:close/>
              </a:path>
            </a:pathLst>
          </a:custGeom>
          <a:solidFill>
            <a:srgbClr val="0076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21914" y="5153405"/>
            <a:ext cx="2068195" cy="828040"/>
          </a:xfrm>
          <a:custGeom>
            <a:avLst/>
            <a:gdLst/>
            <a:ahLst/>
            <a:cxnLst/>
            <a:rect l="l" t="t" r="r" b="b"/>
            <a:pathLst>
              <a:path w="2068195" h="828039">
                <a:moveTo>
                  <a:pt x="0" y="0"/>
                </a:moveTo>
                <a:lnTo>
                  <a:pt x="1654302" y="0"/>
                </a:lnTo>
                <a:lnTo>
                  <a:pt x="2068068" y="413766"/>
                </a:lnTo>
                <a:lnTo>
                  <a:pt x="1654302" y="827532"/>
                </a:lnTo>
                <a:lnTo>
                  <a:pt x="0" y="827532"/>
                </a:lnTo>
                <a:lnTo>
                  <a:pt x="413765" y="413766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15995" y="5371591"/>
            <a:ext cx="13315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onstantia"/>
                <a:cs typeface="Constantia"/>
              </a:rPr>
              <a:t>Drug</a:t>
            </a:r>
            <a:r>
              <a:rPr sz="2000" spc="-114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000" dirty="0">
                <a:solidFill>
                  <a:srgbClr val="FFFFFF"/>
                </a:solidFill>
                <a:latin typeface="Constantia"/>
                <a:cs typeface="Constantia"/>
              </a:rPr>
              <a:t>Abuse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82717" y="5153405"/>
            <a:ext cx="2068195" cy="828040"/>
          </a:xfrm>
          <a:custGeom>
            <a:avLst/>
            <a:gdLst/>
            <a:ahLst/>
            <a:cxnLst/>
            <a:rect l="l" t="t" r="r" b="b"/>
            <a:pathLst>
              <a:path w="2068195" h="828039">
                <a:moveTo>
                  <a:pt x="1654302" y="0"/>
                </a:moveTo>
                <a:lnTo>
                  <a:pt x="0" y="0"/>
                </a:lnTo>
                <a:lnTo>
                  <a:pt x="413766" y="413766"/>
                </a:lnTo>
                <a:lnTo>
                  <a:pt x="0" y="827532"/>
                </a:lnTo>
                <a:lnTo>
                  <a:pt x="1654302" y="827532"/>
                </a:lnTo>
                <a:lnTo>
                  <a:pt x="2068067" y="413766"/>
                </a:lnTo>
                <a:lnTo>
                  <a:pt x="1654302" y="0"/>
                </a:lnTo>
                <a:close/>
              </a:path>
            </a:pathLst>
          </a:custGeom>
          <a:solidFill>
            <a:srgbClr val="07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2717" y="5153405"/>
            <a:ext cx="2068195" cy="828040"/>
          </a:xfrm>
          <a:custGeom>
            <a:avLst/>
            <a:gdLst/>
            <a:ahLst/>
            <a:cxnLst/>
            <a:rect l="l" t="t" r="r" b="b"/>
            <a:pathLst>
              <a:path w="2068195" h="828039">
                <a:moveTo>
                  <a:pt x="0" y="0"/>
                </a:moveTo>
                <a:lnTo>
                  <a:pt x="1654302" y="0"/>
                </a:lnTo>
                <a:lnTo>
                  <a:pt x="2068067" y="413766"/>
                </a:lnTo>
                <a:lnTo>
                  <a:pt x="1654302" y="827532"/>
                </a:lnTo>
                <a:lnTo>
                  <a:pt x="0" y="827532"/>
                </a:lnTo>
                <a:lnTo>
                  <a:pt x="413766" y="41376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70678" y="5371591"/>
            <a:ext cx="17430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onstantia"/>
                <a:cs typeface="Constantia"/>
              </a:rPr>
              <a:t>Drug</a:t>
            </a:r>
            <a:r>
              <a:rPr sz="2000" spc="-10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nstantia"/>
                <a:cs typeface="Constantia"/>
              </a:rPr>
              <a:t>Addiction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434085"/>
            <a:ext cx="78911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4330" algn="l"/>
              </a:tabLst>
            </a:pPr>
            <a:r>
              <a:rPr sz="4500" dirty="0">
                <a:latin typeface="Comic Sans MS"/>
                <a:cs typeface="Comic Sans MS"/>
              </a:rPr>
              <a:t>EFFECTS	</a:t>
            </a:r>
            <a:r>
              <a:rPr sz="4500" spc="-5" dirty="0">
                <a:latin typeface="Comic Sans MS"/>
                <a:cs typeface="Comic Sans MS"/>
              </a:rPr>
              <a:t>OF </a:t>
            </a:r>
            <a:r>
              <a:rPr sz="4500" dirty="0">
                <a:latin typeface="Comic Sans MS"/>
                <a:cs typeface="Comic Sans MS"/>
              </a:rPr>
              <a:t>DRUG USE</a:t>
            </a:r>
            <a:r>
              <a:rPr sz="4500" spc="-95" dirty="0">
                <a:latin typeface="Comic Sans MS"/>
                <a:cs typeface="Comic Sans MS"/>
              </a:rPr>
              <a:t> </a:t>
            </a:r>
            <a:r>
              <a:rPr sz="4500" spc="-5" dirty="0">
                <a:latin typeface="Comic Sans MS"/>
                <a:cs typeface="Comic Sans MS"/>
              </a:rPr>
              <a:t>ON</a:t>
            </a:r>
            <a:endParaRPr sz="45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955886"/>
            <a:ext cx="7922259" cy="4135120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4500" dirty="0">
                <a:solidFill>
                  <a:srgbClr val="04607A"/>
                </a:solidFill>
                <a:latin typeface="Comic Sans MS"/>
                <a:cs typeface="Comic Sans MS"/>
              </a:rPr>
              <a:t>CHILD</a:t>
            </a:r>
            <a:endParaRPr sz="4500">
              <a:latin typeface="Comic Sans MS"/>
              <a:cs typeface="Comic Sans MS"/>
            </a:endParaRPr>
          </a:p>
          <a:p>
            <a:pPr marL="378460" indent="-274320">
              <a:lnSpc>
                <a:spcPct val="100000"/>
              </a:lnSpc>
              <a:spcBef>
                <a:spcPts val="80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378460" algn="l"/>
              </a:tabLst>
            </a:pPr>
            <a:r>
              <a:rPr sz="2800" spc="-5" dirty="0">
                <a:latin typeface="Comic Sans MS"/>
                <a:cs typeface="Comic Sans MS"/>
              </a:rPr>
              <a:t>Miscarriages</a:t>
            </a:r>
            <a:endParaRPr sz="2800">
              <a:latin typeface="Comic Sans MS"/>
              <a:cs typeface="Comic Sans MS"/>
            </a:endParaRPr>
          </a:p>
          <a:p>
            <a:pPr marL="378460" indent="-274320">
              <a:lnSpc>
                <a:spcPct val="100000"/>
              </a:lnSpc>
              <a:spcBef>
                <a:spcPts val="34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378460" algn="l"/>
              </a:tabLst>
            </a:pPr>
            <a:r>
              <a:rPr sz="2800" spc="-5" dirty="0">
                <a:latin typeface="Comic Sans MS"/>
                <a:cs typeface="Comic Sans MS"/>
              </a:rPr>
              <a:t>Premature</a:t>
            </a:r>
            <a:r>
              <a:rPr sz="2800" spc="40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birth</a:t>
            </a:r>
            <a:endParaRPr sz="2800">
              <a:latin typeface="Comic Sans MS"/>
              <a:cs typeface="Comic Sans MS"/>
            </a:endParaRPr>
          </a:p>
          <a:p>
            <a:pPr marL="37846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378460" algn="l"/>
              </a:tabLst>
            </a:pPr>
            <a:r>
              <a:rPr sz="2800" spc="-5" dirty="0">
                <a:latin typeface="Comic Sans MS"/>
                <a:cs typeface="Comic Sans MS"/>
              </a:rPr>
              <a:t>Low </a:t>
            </a:r>
            <a:r>
              <a:rPr sz="2800" spc="-10" dirty="0">
                <a:latin typeface="Comic Sans MS"/>
                <a:cs typeface="Comic Sans MS"/>
              </a:rPr>
              <a:t>birth</a:t>
            </a:r>
            <a:r>
              <a:rPr sz="2800" spc="2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weight</a:t>
            </a:r>
            <a:endParaRPr sz="2800">
              <a:latin typeface="Comic Sans MS"/>
              <a:cs typeface="Comic Sans MS"/>
            </a:endParaRPr>
          </a:p>
          <a:p>
            <a:pPr marL="37846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378460" algn="l"/>
              </a:tabLst>
            </a:pPr>
            <a:r>
              <a:rPr sz="2800" spc="-5" dirty="0">
                <a:latin typeface="Comic Sans MS"/>
                <a:cs typeface="Comic Sans MS"/>
              </a:rPr>
              <a:t>Birth</a:t>
            </a:r>
            <a:r>
              <a:rPr sz="2800" spc="10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defects</a:t>
            </a:r>
            <a:endParaRPr sz="2800">
              <a:latin typeface="Comic Sans MS"/>
              <a:cs typeface="Comic Sans MS"/>
            </a:endParaRPr>
          </a:p>
          <a:p>
            <a:pPr marL="378460" indent="-274320">
              <a:lnSpc>
                <a:spcPct val="100000"/>
              </a:lnSpc>
              <a:spcBef>
                <a:spcPts val="34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378460" algn="l"/>
              </a:tabLst>
            </a:pPr>
            <a:r>
              <a:rPr sz="2800" spc="-5" dirty="0">
                <a:latin typeface="Comic Sans MS"/>
                <a:cs typeface="Comic Sans MS"/>
              </a:rPr>
              <a:t>Developmental</a:t>
            </a:r>
            <a:r>
              <a:rPr sz="2800" spc="2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problems</a:t>
            </a:r>
            <a:endParaRPr sz="2800">
              <a:latin typeface="Comic Sans MS"/>
              <a:cs typeface="Comic Sans MS"/>
            </a:endParaRPr>
          </a:p>
          <a:p>
            <a:pPr marL="378460" indent="-274320">
              <a:lnSpc>
                <a:spcPts val="3190"/>
              </a:lnSpc>
              <a:spcBef>
                <a:spcPts val="33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378460" algn="l"/>
              </a:tabLst>
            </a:pPr>
            <a:r>
              <a:rPr sz="2800" spc="-5" dirty="0">
                <a:latin typeface="Comic Sans MS"/>
                <a:cs typeface="Comic Sans MS"/>
              </a:rPr>
              <a:t>A </a:t>
            </a:r>
            <a:r>
              <a:rPr sz="2800" spc="-10" dirty="0">
                <a:latin typeface="Comic Sans MS"/>
                <a:cs typeface="Comic Sans MS"/>
              </a:rPr>
              <a:t>baby’s </a:t>
            </a:r>
            <a:r>
              <a:rPr sz="2800" spc="-5" dirty="0">
                <a:latin typeface="Comic Sans MS"/>
                <a:cs typeface="Comic Sans MS"/>
              </a:rPr>
              <a:t>health problems, if caused by a</a:t>
            </a:r>
            <a:r>
              <a:rPr sz="2800" spc="9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drug</a:t>
            </a:r>
            <a:endParaRPr sz="2800">
              <a:latin typeface="Comic Sans MS"/>
              <a:cs typeface="Comic Sans MS"/>
            </a:endParaRPr>
          </a:p>
          <a:p>
            <a:pPr marL="377825">
              <a:lnSpc>
                <a:spcPts val="3190"/>
              </a:lnSpc>
            </a:pPr>
            <a:r>
              <a:rPr sz="2800" spc="-10" dirty="0">
                <a:latin typeface="Comic Sans MS"/>
                <a:cs typeface="Comic Sans MS"/>
              </a:rPr>
              <a:t>will </a:t>
            </a:r>
            <a:r>
              <a:rPr sz="2800" spc="-5" dirty="0">
                <a:latin typeface="Comic Sans MS"/>
                <a:cs typeface="Comic Sans MS"/>
              </a:rPr>
              <a:t>continue to grow as the child</a:t>
            </a:r>
            <a:r>
              <a:rPr sz="2800" spc="4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grows.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12179" y="1588008"/>
            <a:ext cx="1586483" cy="1886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07608" y="1583436"/>
            <a:ext cx="1595755" cy="1896110"/>
          </a:xfrm>
          <a:custGeom>
            <a:avLst/>
            <a:gdLst/>
            <a:ahLst/>
            <a:cxnLst/>
            <a:rect l="l" t="t" r="r" b="b"/>
            <a:pathLst>
              <a:path w="1595754" h="1896110">
                <a:moveTo>
                  <a:pt x="0" y="1895856"/>
                </a:moveTo>
                <a:lnTo>
                  <a:pt x="1595628" y="1895856"/>
                </a:lnTo>
                <a:lnTo>
                  <a:pt x="1595628" y="0"/>
                </a:lnTo>
                <a:lnTo>
                  <a:pt x="0" y="0"/>
                </a:lnTo>
                <a:lnTo>
                  <a:pt x="0" y="1895856"/>
                </a:lnTo>
                <a:close/>
              </a:path>
            </a:pathLst>
          </a:custGeom>
          <a:ln w="9144">
            <a:solidFill>
              <a:srgbClr val="EBF6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07207" y="2104644"/>
            <a:ext cx="5484114" cy="12153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3810000"/>
            <a:ext cx="1107948" cy="1658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2800" y="304800"/>
            <a:ext cx="1645920" cy="11323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3581400"/>
            <a:ext cx="1336548" cy="10866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3000" y="381000"/>
            <a:ext cx="1348739" cy="13487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5200" y="5181600"/>
            <a:ext cx="1577340" cy="1417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" y="5562600"/>
            <a:ext cx="1714500" cy="1028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43600" y="1600200"/>
            <a:ext cx="1600200" cy="10637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67000" y="5638800"/>
            <a:ext cx="1360931" cy="9936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67400" y="5181600"/>
            <a:ext cx="1417320" cy="1417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90800" y="381000"/>
            <a:ext cx="1336548" cy="14752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62200" y="4343400"/>
            <a:ext cx="1406652" cy="1246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1000" y="5486400"/>
            <a:ext cx="1610868" cy="11079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43600" y="3657600"/>
            <a:ext cx="1485900" cy="993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38600" y="4191000"/>
            <a:ext cx="1475231" cy="11658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62400" y="228600"/>
            <a:ext cx="1234439" cy="13609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34000" y="304800"/>
            <a:ext cx="1600200" cy="10637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6303" y="4492256"/>
            <a:ext cx="4672838" cy="1460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86599" y="228575"/>
            <a:ext cx="1892904" cy="1668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0521" y="4277482"/>
            <a:ext cx="1137285" cy="1316355"/>
          </a:xfrm>
          <a:custGeom>
            <a:avLst/>
            <a:gdLst/>
            <a:ahLst/>
            <a:cxnLst/>
            <a:rect l="l" t="t" r="r" b="b"/>
            <a:pathLst>
              <a:path w="1137285" h="1316354">
                <a:moveTo>
                  <a:pt x="403088" y="0"/>
                </a:moveTo>
                <a:lnTo>
                  <a:pt x="272381" y="104166"/>
                </a:lnTo>
                <a:lnTo>
                  <a:pt x="276955" y="248427"/>
                </a:lnTo>
                <a:lnTo>
                  <a:pt x="0" y="568134"/>
                </a:lnTo>
                <a:lnTo>
                  <a:pt x="3659" y="580010"/>
                </a:lnTo>
                <a:lnTo>
                  <a:pt x="14626" y="613810"/>
                </a:lnTo>
                <a:lnTo>
                  <a:pt x="30167" y="664955"/>
                </a:lnTo>
                <a:lnTo>
                  <a:pt x="48452" y="732543"/>
                </a:lnTo>
                <a:lnTo>
                  <a:pt x="66726" y="811080"/>
                </a:lnTo>
                <a:lnTo>
                  <a:pt x="84096" y="899679"/>
                </a:lnTo>
                <a:lnTo>
                  <a:pt x="96893" y="992833"/>
                </a:lnTo>
                <a:lnTo>
                  <a:pt x="104199" y="1089654"/>
                </a:lnTo>
                <a:lnTo>
                  <a:pt x="425936" y="1174586"/>
                </a:lnTo>
                <a:lnTo>
                  <a:pt x="450613" y="1254963"/>
                </a:lnTo>
                <a:lnTo>
                  <a:pt x="688266" y="1316156"/>
                </a:lnTo>
                <a:lnTo>
                  <a:pt x="1110542" y="947169"/>
                </a:lnTo>
                <a:lnTo>
                  <a:pt x="1111457" y="940775"/>
                </a:lnTo>
                <a:lnTo>
                  <a:pt x="1115117" y="922504"/>
                </a:lnTo>
                <a:lnTo>
                  <a:pt x="1124266" y="854929"/>
                </a:lnTo>
                <a:lnTo>
                  <a:pt x="1128841" y="808340"/>
                </a:lnTo>
                <a:lnTo>
                  <a:pt x="1133415" y="753541"/>
                </a:lnTo>
                <a:lnTo>
                  <a:pt x="1136084" y="694175"/>
                </a:lnTo>
                <a:lnTo>
                  <a:pt x="1137101" y="628414"/>
                </a:lnTo>
                <a:lnTo>
                  <a:pt x="1134305" y="559912"/>
                </a:lnTo>
                <a:lnTo>
                  <a:pt x="1128841" y="488683"/>
                </a:lnTo>
                <a:lnTo>
                  <a:pt x="1119691" y="416527"/>
                </a:lnTo>
                <a:lnTo>
                  <a:pt x="1105053" y="343458"/>
                </a:lnTo>
                <a:lnTo>
                  <a:pt x="1084950" y="271265"/>
                </a:lnTo>
                <a:lnTo>
                  <a:pt x="1058442" y="201862"/>
                </a:lnTo>
                <a:lnTo>
                  <a:pt x="1025543" y="136140"/>
                </a:lnTo>
                <a:lnTo>
                  <a:pt x="985324" y="73969"/>
                </a:lnTo>
                <a:lnTo>
                  <a:pt x="973443" y="71305"/>
                </a:lnTo>
                <a:lnTo>
                  <a:pt x="958817" y="67625"/>
                </a:lnTo>
                <a:lnTo>
                  <a:pt x="884784" y="51131"/>
                </a:lnTo>
                <a:lnTo>
                  <a:pt x="813483" y="37555"/>
                </a:lnTo>
                <a:lnTo>
                  <a:pt x="772350" y="31085"/>
                </a:lnTo>
                <a:lnTo>
                  <a:pt x="679129" y="18270"/>
                </a:lnTo>
                <a:lnTo>
                  <a:pt x="628846" y="11926"/>
                </a:lnTo>
                <a:lnTo>
                  <a:pt x="574929" y="7358"/>
                </a:lnTo>
                <a:lnTo>
                  <a:pt x="520084" y="3679"/>
                </a:lnTo>
                <a:lnTo>
                  <a:pt x="462495" y="1015"/>
                </a:lnTo>
                <a:lnTo>
                  <a:pt x="403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5418" y="4716835"/>
            <a:ext cx="288837" cy="3927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9463" y="5164372"/>
            <a:ext cx="236854" cy="49530"/>
          </a:xfrm>
          <a:custGeom>
            <a:avLst/>
            <a:gdLst/>
            <a:ahLst/>
            <a:cxnLst/>
            <a:rect l="l" t="t" r="r" b="b"/>
            <a:pathLst>
              <a:path w="236855" h="49529">
                <a:moveTo>
                  <a:pt x="220268" y="0"/>
                </a:moveTo>
                <a:lnTo>
                  <a:pt x="914" y="3654"/>
                </a:lnTo>
                <a:lnTo>
                  <a:pt x="0" y="22838"/>
                </a:lnTo>
                <a:lnTo>
                  <a:pt x="236724" y="49317"/>
                </a:lnTo>
                <a:lnTo>
                  <a:pt x="220268" y="0"/>
                </a:lnTo>
                <a:close/>
              </a:path>
            </a:pathLst>
          </a:custGeom>
          <a:solidFill>
            <a:srgbClr val="2F99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3237" y="4358811"/>
            <a:ext cx="294640" cy="1137285"/>
          </a:xfrm>
          <a:custGeom>
            <a:avLst/>
            <a:gdLst/>
            <a:ahLst/>
            <a:cxnLst/>
            <a:rect l="l" t="t" r="r" b="b"/>
            <a:pathLst>
              <a:path w="294639" h="1137285">
                <a:moveTo>
                  <a:pt x="81339" y="0"/>
                </a:moveTo>
                <a:lnTo>
                  <a:pt x="0" y="63946"/>
                </a:lnTo>
                <a:lnTo>
                  <a:pt x="902" y="69402"/>
                </a:lnTo>
                <a:lnTo>
                  <a:pt x="2732" y="86784"/>
                </a:lnTo>
                <a:lnTo>
                  <a:pt x="6391" y="115078"/>
                </a:lnTo>
                <a:lnTo>
                  <a:pt x="10966" y="152507"/>
                </a:lnTo>
                <a:lnTo>
                  <a:pt x="16443" y="199071"/>
                </a:lnTo>
                <a:lnTo>
                  <a:pt x="24677" y="253908"/>
                </a:lnTo>
                <a:lnTo>
                  <a:pt x="32899" y="316928"/>
                </a:lnTo>
                <a:lnTo>
                  <a:pt x="43865" y="386343"/>
                </a:lnTo>
                <a:lnTo>
                  <a:pt x="55746" y="463066"/>
                </a:lnTo>
                <a:lnTo>
                  <a:pt x="84084" y="631116"/>
                </a:lnTo>
                <a:lnTo>
                  <a:pt x="100540" y="721530"/>
                </a:lnTo>
                <a:lnTo>
                  <a:pt x="118813" y="815610"/>
                </a:lnTo>
                <a:lnTo>
                  <a:pt x="138014" y="912418"/>
                </a:lnTo>
                <a:lnTo>
                  <a:pt x="159946" y="1011065"/>
                </a:lnTo>
                <a:lnTo>
                  <a:pt x="182794" y="1110614"/>
                </a:lnTo>
                <a:lnTo>
                  <a:pt x="294314" y="1137106"/>
                </a:lnTo>
                <a:lnTo>
                  <a:pt x="290654" y="1115181"/>
                </a:lnTo>
                <a:lnTo>
                  <a:pt x="286994" y="1088689"/>
                </a:lnTo>
                <a:lnTo>
                  <a:pt x="280602" y="1052161"/>
                </a:lnTo>
                <a:lnTo>
                  <a:pt x="273283" y="1005584"/>
                </a:lnTo>
                <a:lnTo>
                  <a:pt x="263231" y="950785"/>
                </a:lnTo>
                <a:lnTo>
                  <a:pt x="252265" y="886852"/>
                </a:lnTo>
                <a:lnTo>
                  <a:pt x="240384" y="815610"/>
                </a:lnTo>
                <a:lnTo>
                  <a:pt x="225758" y="736146"/>
                </a:lnTo>
                <a:lnTo>
                  <a:pt x="210217" y="649387"/>
                </a:lnTo>
                <a:lnTo>
                  <a:pt x="191943" y="555307"/>
                </a:lnTo>
                <a:lnTo>
                  <a:pt x="173658" y="455758"/>
                </a:lnTo>
                <a:lnTo>
                  <a:pt x="152640" y="349815"/>
                </a:lnTo>
                <a:lnTo>
                  <a:pt x="130694" y="238378"/>
                </a:lnTo>
                <a:lnTo>
                  <a:pt x="106932" y="121422"/>
                </a:lnTo>
                <a:lnTo>
                  <a:pt x="81339" y="0"/>
                </a:lnTo>
                <a:close/>
              </a:path>
            </a:pathLst>
          </a:custGeom>
          <a:solidFill>
            <a:srgbClr val="2F99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8132" y="4418190"/>
            <a:ext cx="501015" cy="907415"/>
          </a:xfrm>
          <a:custGeom>
            <a:avLst/>
            <a:gdLst/>
            <a:ahLst/>
            <a:cxnLst/>
            <a:rect l="l" t="t" r="r" b="b"/>
            <a:pathLst>
              <a:path w="501014" h="907414">
                <a:moveTo>
                  <a:pt x="47538" y="0"/>
                </a:moveTo>
                <a:lnTo>
                  <a:pt x="44793" y="0"/>
                </a:lnTo>
                <a:lnTo>
                  <a:pt x="42963" y="888"/>
                </a:lnTo>
                <a:lnTo>
                  <a:pt x="36558" y="2791"/>
                </a:lnTo>
                <a:lnTo>
                  <a:pt x="3659" y="43772"/>
                </a:lnTo>
                <a:lnTo>
                  <a:pt x="0" y="64834"/>
                </a:lnTo>
                <a:lnTo>
                  <a:pt x="0" y="92240"/>
                </a:lnTo>
                <a:lnTo>
                  <a:pt x="5489" y="124213"/>
                </a:lnTo>
                <a:lnTo>
                  <a:pt x="20115" y="208232"/>
                </a:lnTo>
                <a:lnTo>
                  <a:pt x="40218" y="327878"/>
                </a:lnTo>
                <a:lnTo>
                  <a:pt x="64896" y="465794"/>
                </a:lnTo>
                <a:lnTo>
                  <a:pt x="90488" y="606438"/>
                </a:lnTo>
                <a:lnTo>
                  <a:pt x="113336" y="732479"/>
                </a:lnTo>
                <a:lnTo>
                  <a:pt x="133452" y="826559"/>
                </a:lnTo>
                <a:lnTo>
                  <a:pt x="145333" y="873136"/>
                </a:lnTo>
                <a:lnTo>
                  <a:pt x="179147" y="903270"/>
                </a:lnTo>
                <a:lnTo>
                  <a:pt x="206570" y="906924"/>
                </a:lnTo>
                <a:lnTo>
                  <a:pt x="220281" y="906010"/>
                </a:lnTo>
                <a:lnTo>
                  <a:pt x="258670" y="892320"/>
                </a:lnTo>
                <a:lnTo>
                  <a:pt x="300718" y="862174"/>
                </a:lnTo>
                <a:lnTo>
                  <a:pt x="317174" y="849385"/>
                </a:lnTo>
                <a:lnTo>
                  <a:pt x="335447" y="835694"/>
                </a:lnTo>
                <a:lnTo>
                  <a:pt x="353733" y="821078"/>
                </a:lnTo>
                <a:lnTo>
                  <a:pt x="371091" y="806462"/>
                </a:lnTo>
                <a:lnTo>
                  <a:pt x="389377" y="792759"/>
                </a:lnTo>
                <a:lnTo>
                  <a:pt x="405833" y="778143"/>
                </a:lnTo>
                <a:lnTo>
                  <a:pt x="421361" y="765366"/>
                </a:lnTo>
                <a:lnTo>
                  <a:pt x="435987" y="754404"/>
                </a:lnTo>
                <a:lnTo>
                  <a:pt x="447869" y="744355"/>
                </a:lnTo>
                <a:lnTo>
                  <a:pt x="475291" y="706000"/>
                </a:lnTo>
                <a:lnTo>
                  <a:pt x="487172" y="652115"/>
                </a:lnTo>
                <a:lnTo>
                  <a:pt x="497237" y="576305"/>
                </a:lnTo>
                <a:lnTo>
                  <a:pt x="499969" y="530642"/>
                </a:lnTo>
                <a:lnTo>
                  <a:pt x="500884" y="482225"/>
                </a:lnTo>
                <a:lnTo>
                  <a:pt x="499054" y="431080"/>
                </a:lnTo>
                <a:lnTo>
                  <a:pt x="495407" y="378109"/>
                </a:lnTo>
                <a:lnTo>
                  <a:pt x="489002" y="323310"/>
                </a:lnTo>
                <a:lnTo>
                  <a:pt x="478951" y="267598"/>
                </a:lnTo>
                <a:lnTo>
                  <a:pt x="465240" y="211886"/>
                </a:lnTo>
                <a:lnTo>
                  <a:pt x="447869" y="157075"/>
                </a:lnTo>
                <a:lnTo>
                  <a:pt x="425936" y="103151"/>
                </a:lnTo>
                <a:lnTo>
                  <a:pt x="399428" y="52019"/>
                </a:lnTo>
                <a:lnTo>
                  <a:pt x="398513" y="51131"/>
                </a:lnTo>
                <a:lnTo>
                  <a:pt x="396684" y="47452"/>
                </a:lnTo>
                <a:lnTo>
                  <a:pt x="361955" y="23726"/>
                </a:lnTo>
                <a:lnTo>
                  <a:pt x="316259" y="15479"/>
                </a:lnTo>
                <a:lnTo>
                  <a:pt x="267806" y="12814"/>
                </a:lnTo>
                <a:lnTo>
                  <a:pt x="245873" y="10911"/>
                </a:lnTo>
                <a:lnTo>
                  <a:pt x="223026" y="10023"/>
                </a:lnTo>
                <a:lnTo>
                  <a:pt x="198348" y="8247"/>
                </a:lnTo>
                <a:lnTo>
                  <a:pt x="173670" y="7358"/>
                </a:lnTo>
                <a:lnTo>
                  <a:pt x="148993" y="5455"/>
                </a:lnTo>
                <a:lnTo>
                  <a:pt x="103285" y="3679"/>
                </a:lnTo>
                <a:lnTo>
                  <a:pt x="84096" y="1776"/>
                </a:lnTo>
                <a:lnTo>
                  <a:pt x="67641" y="888"/>
                </a:lnTo>
                <a:lnTo>
                  <a:pt x="55759" y="888"/>
                </a:lnTo>
                <a:lnTo>
                  <a:pt x="47538" y="0"/>
                </a:lnTo>
                <a:close/>
              </a:path>
            </a:pathLst>
          </a:custGeom>
          <a:solidFill>
            <a:srgbClr val="2F99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9225" y="4730538"/>
            <a:ext cx="248920" cy="515620"/>
          </a:xfrm>
          <a:custGeom>
            <a:avLst/>
            <a:gdLst/>
            <a:ahLst/>
            <a:cxnLst/>
            <a:rect l="l" t="t" r="r" b="b"/>
            <a:pathLst>
              <a:path w="248919" h="515620">
                <a:moveTo>
                  <a:pt x="219366" y="0"/>
                </a:moveTo>
                <a:lnTo>
                  <a:pt x="218451" y="63933"/>
                </a:lnTo>
                <a:lnTo>
                  <a:pt x="212961" y="124213"/>
                </a:lnTo>
                <a:lnTo>
                  <a:pt x="202910" y="179012"/>
                </a:lnTo>
                <a:lnTo>
                  <a:pt x="189199" y="230156"/>
                </a:lnTo>
                <a:lnTo>
                  <a:pt x="172743" y="276746"/>
                </a:lnTo>
                <a:lnTo>
                  <a:pt x="154470" y="318755"/>
                </a:lnTo>
                <a:lnTo>
                  <a:pt x="134354" y="357110"/>
                </a:lnTo>
                <a:lnTo>
                  <a:pt x="113336" y="389997"/>
                </a:lnTo>
                <a:lnTo>
                  <a:pt x="72202" y="445709"/>
                </a:lnTo>
                <a:lnTo>
                  <a:pt x="35644" y="484065"/>
                </a:lnTo>
                <a:lnTo>
                  <a:pt x="2732" y="513297"/>
                </a:lnTo>
                <a:lnTo>
                  <a:pt x="0" y="515124"/>
                </a:lnTo>
                <a:lnTo>
                  <a:pt x="63066" y="499594"/>
                </a:lnTo>
                <a:lnTo>
                  <a:pt x="114251" y="475843"/>
                </a:lnTo>
                <a:lnTo>
                  <a:pt x="156287" y="445709"/>
                </a:lnTo>
                <a:lnTo>
                  <a:pt x="188284" y="409169"/>
                </a:lnTo>
                <a:lnTo>
                  <a:pt x="212961" y="368986"/>
                </a:lnTo>
                <a:lnTo>
                  <a:pt x="230332" y="326063"/>
                </a:lnTo>
                <a:lnTo>
                  <a:pt x="241299" y="281313"/>
                </a:lnTo>
                <a:lnTo>
                  <a:pt x="246775" y="235637"/>
                </a:lnTo>
                <a:lnTo>
                  <a:pt x="248605" y="189974"/>
                </a:lnTo>
                <a:lnTo>
                  <a:pt x="246775" y="147051"/>
                </a:lnTo>
                <a:lnTo>
                  <a:pt x="242214" y="107770"/>
                </a:lnTo>
                <a:lnTo>
                  <a:pt x="236724" y="72155"/>
                </a:lnTo>
                <a:lnTo>
                  <a:pt x="230332" y="42009"/>
                </a:lnTo>
                <a:lnTo>
                  <a:pt x="221183" y="5481"/>
                </a:lnTo>
                <a:lnTo>
                  <a:pt x="2193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34110" y="4532380"/>
            <a:ext cx="73117" cy="867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0575" y="5199073"/>
            <a:ext cx="31115" cy="55880"/>
          </a:xfrm>
          <a:custGeom>
            <a:avLst/>
            <a:gdLst/>
            <a:ahLst/>
            <a:cxnLst/>
            <a:rect l="l" t="t" r="r" b="b"/>
            <a:pathLst>
              <a:path w="31114" h="55879">
                <a:moveTo>
                  <a:pt x="16455" y="0"/>
                </a:moveTo>
                <a:lnTo>
                  <a:pt x="10051" y="1827"/>
                </a:lnTo>
                <a:lnTo>
                  <a:pt x="4574" y="8221"/>
                </a:lnTo>
                <a:lnTo>
                  <a:pt x="914" y="16443"/>
                </a:lnTo>
                <a:lnTo>
                  <a:pt x="0" y="27405"/>
                </a:lnTo>
                <a:lnTo>
                  <a:pt x="914" y="38367"/>
                </a:lnTo>
                <a:lnTo>
                  <a:pt x="3659" y="47503"/>
                </a:lnTo>
                <a:lnTo>
                  <a:pt x="8221" y="53897"/>
                </a:lnTo>
                <a:lnTo>
                  <a:pt x="14626" y="55724"/>
                </a:lnTo>
                <a:lnTo>
                  <a:pt x="20102" y="53897"/>
                </a:lnTo>
                <a:lnTo>
                  <a:pt x="25592" y="48416"/>
                </a:lnTo>
                <a:lnTo>
                  <a:pt x="29252" y="39281"/>
                </a:lnTo>
                <a:lnTo>
                  <a:pt x="31082" y="28319"/>
                </a:lnTo>
                <a:lnTo>
                  <a:pt x="30167" y="17356"/>
                </a:lnTo>
                <a:lnTo>
                  <a:pt x="26507" y="8221"/>
                </a:lnTo>
                <a:lnTo>
                  <a:pt x="21932" y="1827"/>
                </a:lnTo>
                <a:lnTo>
                  <a:pt x="16455" y="0"/>
                </a:lnTo>
                <a:close/>
              </a:path>
            </a:pathLst>
          </a:custGeom>
          <a:solidFill>
            <a:srgbClr val="2F99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30629" y="5257526"/>
            <a:ext cx="122473" cy="123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772" y="4040981"/>
            <a:ext cx="242570" cy="340995"/>
          </a:xfrm>
          <a:custGeom>
            <a:avLst/>
            <a:gdLst/>
            <a:ahLst/>
            <a:cxnLst/>
            <a:rect l="l" t="t" r="r" b="b"/>
            <a:pathLst>
              <a:path w="242569" h="340995">
                <a:moveTo>
                  <a:pt x="145244" y="0"/>
                </a:moveTo>
                <a:lnTo>
                  <a:pt x="0" y="324173"/>
                </a:lnTo>
                <a:lnTo>
                  <a:pt x="4447" y="327852"/>
                </a:lnTo>
                <a:lnTo>
                  <a:pt x="10038" y="332420"/>
                </a:lnTo>
                <a:lnTo>
                  <a:pt x="14613" y="336099"/>
                </a:lnTo>
                <a:lnTo>
                  <a:pt x="19188" y="340667"/>
                </a:lnTo>
                <a:lnTo>
                  <a:pt x="242201" y="153395"/>
                </a:lnTo>
                <a:lnTo>
                  <a:pt x="145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00767" y="4324046"/>
            <a:ext cx="258445" cy="139065"/>
          </a:xfrm>
          <a:custGeom>
            <a:avLst/>
            <a:gdLst/>
            <a:ahLst/>
            <a:cxnLst/>
            <a:rect l="l" t="t" r="r" b="b"/>
            <a:pathLst>
              <a:path w="258444" h="139064">
                <a:moveTo>
                  <a:pt x="236737" y="0"/>
                </a:moveTo>
                <a:lnTo>
                  <a:pt x="0" y="119645"/>
                </a:lnTo>
                <a:lnTo>
                  <a:pt x="9149" y="128781"/>
                </a:lnTo>
                <a:lnTo>
                  <a:pt x="13723" y="134363"/>
                </a:lnTo>
                <a:lnTo>
                  <a:pt x="18298" y="138931"/>
                </a:lnTo>
                <a:lnTo>
                  <a:pt x="257831" y="95031"/>
                </a:lnTo>
                <a:lnTo>
                  <a:pt x="2367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94928" y="4559786"/>
            <a:ext cx="212090" cy="139700"/>
          </a:xfrm>
          <a:custGeom>
            <a:avLst/>
            <a:gdLst/>
            <a:ahLst/>
            <a:cxnLst/>
            <a:rect l="l" t="t" r="r" b="b"/>
            <a:pathLst>
              <a:path w="212089" h="139700">
                <a:moveTo>
                  <a:pt x="212085" y="0"/>
                </a:moveTo>
                <a:lnTo>
                  <a:pt x="0" y="6343"/>
                </a:lnTo>
                <a:lnTo>
                  <a:pt x="6353" y="16367"/>
                </a:lnTo>
                <a:lnTo>
                  <a:pt x="11944" y="25502"/>
                </a:lnTo>
                <a:lnTo>
                  <a:pt x="17409" y="35576"/>
                </a:lnTo>
                <a:lnTo>
                  <a:pt x="23762" y="45625"/>
                </a:lnTo>
                <a:lnTo>
                  <a:pt x="28337" y="55674"/>
                </a:lnTo>
                <a:lnTo>
                  <a:pt x="33801" y="66636"/>
                </a:lnTo>
                <a:lnTo>
                  <a:pt x="39265" y="76685"/>
                </a:lnTo>
                <a:lnTo>
                  <a:pt x="43840" y="86733"/>
                </a:lnTo>
                <a:lnTo>
                  <a:pt x="176377" y="139705"/>
                </a:lnTo>
                <a:lnTo>
                  <a:pt x="2120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93009" y="4365155"/>
            <a:ext cx="43180" cy="52705"/>
          </a:xfrm>
          <a:custGeom>
            <a:avLst/>
            <a:gdLst/>
            <a:ahLst/>
            <a:cxnLst/>
            <a:rect l="l" t="t" r="r" b="b"/>
            <a:pathLst>
              <a:path w="43180" h="52704">
                <a:moveTo>
                  <a:pt x="23762" y="0"/>
                </a:moveTo>
                <a:lnTo>
                  <a:pt x="0" y="52146"/>
                </a:lnTo>
                <a:lnTo>
                  <a:pt x="42950" y="16494"/>
                </a:lnTo>
                <a:lnTo>
                  <a:pt x="38376" y="11926"/>
                </a:lnTo>
                <a:lnTo>
                  <a:pt x="33801" y="8247"/>
                </a:lnTo>
                <a:lnTo>
                  <a:pt x="28210" y="3679"/>
                </a:lnTo>
                <a:lnTo>
                  <a:pt x="23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29479" y="4443692"/>
            <a:ext cx="90170" cy="36195"/>
          </a:xfrm>
          <a:custGeom>
            <a:avLst/>
            <a:gdLst/>
            <a:ahLst/>
            <a:cxnLst/>
            <a:rect l="l" t="t" r="r" b="b"/>
            <a:pathLst>
              <a:path w="90169" h="36195">
                <a:moveTo>
                  <a:pt x="71288" y="0"/>
                </a:moveTo>
                <a:lnTo>
                  <a:pt x="0" y="35652"/>
                </a:lnTo>
                <a:lnTo>
                  <a:pt x="89586" y="19285"/>
                </a:lnTo>
                <a:lnTo>
                  <a:pt x="85011" y="14717"/>
                </a:lnTo>
                <a:lnTo>
                  <a:pt x="80437" y="9135"/>
                </a:lnTo>
                <a:lnTo>
                  <a:pt x="71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46888" y="4566129"/>
            <a:ext cx="192405" cy="80645"/>
          </a:xfrm>
          <a:custGeom>
            <a:avLst/>
            <a:gdLst/>
            <a:ahLst/>
            <a:cxnLst/>
            <a:rect l="l" t="t" r="r" b="b"/>
            <a:pathLst>
              <a:path w="192405" h="80645">
                <a:moveTo>
                  <a:pt x="148040" y="0"/>
                </a:moveTo>
                <a:lnTo>
                  <a:pt x="0" y="4567"/>
                </a:lnTo>
                <a:lnTo>
                  <a:pt x="191880" y="80389"/>
                </a:lnTo>
                <a:lnTo>
                  <a:pt x="187305" y="70341"/>
                </a:lnTo>
                <a:lnTo>
                  <a:pt x="181841" y="60292"/>
                </a:lnTo>
                <a:lnTo>
                  <a:pt x="176377" y="49330"/>
                </a:lnTo>
                <a:lnTo>
                  <a:pt x="171802" y="39281"/>
                </a:lnTo>
                <a:lnTo>
                  <a:pt x="165449" y="29232"/>
                </a:lnTo>
                <a:lnTo>
                  <a:pt x="159985" y="19158"/>
                </a:lnTo>
                <a:lnTo>
                  <a:pt x="154393" y="10023"/>
                </a:lnTo>
                <a:lnTo>
                  <a:pt x="148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5367136"/>
            <a:ext cx="1196340" cy="491490"/>
          </a:xfrm>
          <a:custGeom>
            <a:avLst/>
            <a:gdLst/>
            <a:ahLst/>
            <a:cxnLst/>
            <a:rect l="l" t="t" r="r" b="b"/>
            <a:pathLst>
              <a:path w="1196339" h="491489">
                <a:moveTo>
                  <a:pt x="380977" y="108683"/>
                </a:moveTo>
                <a:lnTo>
                  <a:pt x="340759" y="126040"/>
                </a:lnTo>
                <a:lnTo>
                  <a:pt x="311507" y="139730"/>
                </a:lnTo>
                <a:lnTo>
                  <a:pt x="296880" y="146125"/>
                </a:lnTo>
                <a:lnTo>
                  <a:pt x="236559" y="176271"/>
                </a:lnTo>
                <a:lnTo>
                  <a:pt x="180812" y="207318"/>
                </a:lnTo>
                <a:lnTo>
                  <a:pt x="156122" y="223762"/>
                </a:lnTo>
                <a:lnTo>
                  <a:pt x="131444" y="239291"/>
                </a:lnTo>
                <a:lnTo>
                  <a:pt x="89403" y="270339"/>
                </a:lnTo>
                <a:lnTo>
                  <a:pt x="53757" y="301398"/>
                </a:lnTo>
                <a:lnTo>
                  <a:pt x="26335" y="331532"/>
                </a:lnTo>
                <a:lnTo>
                  <a:pt x="1657" y="373547"/>
                </a:lnTo>
                <a:lnTo>
                  <a:pt x="0" y="379759"/>
                </a:lnTo>
                <a:lnTo>
                  <a:pt x="0" y="421922"/>
                </a:lnTo>
                <a:lnTo>
                  <a:pt x="30906" y="457574"/>
                </a:lnTo>
                <a:lnTo>
                  <a:pt x="79349" y="477667"/>
                </a:lnTo>
                <a:lnTo>
                  <a:pt x="127797" y="486800"/>
                </a:lnTo>
                <a:lnTo>
                  <a:pt x="179917" y="491119"/>
                </a:lnTo>
                <a:lnTo>
                  <a:pt x="235951" y="491119"/>
                </a:lnTo>
                <a:lnTo>
                  <a:pt x="278607" y="488627"/>
                </a:lnTo>
                <a:lnTo>
                  <a:pt x="330707" y="483147"/>
                </a:lnTo>
                <a:lnTo>
                  <a:pt x="385552" y="475840"/>
                </a:lnTo>
                <a:lnTo>
                  <a:pt x="443129" y="465794"/>
                </a:lnTo>
                <a:lnTo>
                  <a:pt x="502536" y="453007"/>
                </a:lnTo>
                <a:lnTo>
                  <a:pt x="564700" y="438394"/>
                </a:lnTo>
                <a:lnTo>
                  <a:pt x="595769" y="429261"/>
                </a:lnTo>
                <a:lnTo>
                  <a:pt x="627766" y="421040"/>
                </a:lnTo>
                <a:lnTo>
                  <a:pt x="659750" y="410994"/>
                </a:lnTo>
                <a:lnTo>
                  <a:pt x="669802" y="407340"/>
                </a:lnTo>
                <a:lnTo>
                  <a:pt x="679866" y="404601"/>
                </a:lnTo>
                <a:lnTo>
                  <a:pt x="689918" y="400947"/>
                </a:lnTo>
                <a:lnTo>
                  <a:pt x="699054" y="397294"/>
                </a:lnTo>
                <a:lnTo>
                  <a:pt x="709106" y="394553"/>
                </a:lnTo>
                <a:lnTo>
                  <a:pt x="719170" y="390901"/>
                </a:lnTo>
                <a:lnTo>
                  <a:pt x="728306" y="388161"/>
                </a:lnTo>
                <a:lnTo>
                  <a:pt x="738358" y="384507"/>
                </a:lnTo>
                <a:lnTo>
                  <a:pt x="795947" y="361678"/>
                </a:lnTo>
                <a:lnTo>
                  <a:pt x="848047" y="336099"/>
                </a:lnTo>
                <a:lnTo>
                  <a:pt x="896488" y="309620"/>
                </a:lnTo>
                <a:lnTo>
                  <a:pt x="903563" y="305052"/>
                </a:lnTo>
                <a:lnTo>
                  <a:pt x="873640" y="305052"/>
                </a:lnTo>
                <a:lnTo>
                  <a:pt x="544584" y="228329"/>
                </a:lnTo>
                <a:lnTo>
                  <a:pt x="506195" y="138817"/>
                </a:lnTo>
                <a:lnTo>
                  <a:pt x="380977" y="108683"/>
                </a:lnTo>
                <a:close/>
              </a:path>
              <a:path w="1196339" h="491489">
                <a:moveTo>
                  <a:pt x="1196278" y="0"/>
                </a:moveTo>
                <a:lnTo>
                  <a:pt x="873640" y="305052"/>
                </a:lnTo>
                <a:lnTo>
                  <a:pt x="903563" y="305052"/>
                </a:lnTo>
                <a:lnTo>
                  <a:pt x="940353" y="281301"/>
                </a:lnTo>
                <a:lnTo>
                  <a:pt x="980572" y="252982"/>
                </a:lnTo>
                <a:lnTo>
                  <a:pt x="1016229" y="223762"/>
                </a:lnTo>
                <a:lnTo>
                  <a:pt x="1048213" y="194529"/>
                </a:lnTo>
                <a:lnTo>
                  <a:pt x="1076550" y="166222"/>
                </a:lnTo>
                <a:lnTo>
                  <a:pt x="1102143" y="137903"/>
                </a:lnTo>
                <a:lnTo>
                  <a:pt x="1142361" y="86759"/>
                </a:lnTo>
                <a:lnTo>
                  <a:pt x="1171601" y="42922"/>
                </a:lnTo>
                <a:lnTo>
                  <a:pt x="1189887" y="10949"/>
                </a:lnTo>
                <a:lnTo>
                  <a:pt x="1196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21720" y="2291153"/>
            <a:ext cx="1549604" cy="1814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5800" y="381000"/>
            <a:ext cx="3726179" cy="36469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67200" y="1219200"/>
            <a:ext cx="2877311" cy="26151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86000" y="5638800"/>
            <a:ext cx="1234439" cy="982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3729" y="5027167"/>
            <a:ext cx="4052951" cy="436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9200" y="4572000"/>
            <a:ext cx="3441700" cy="863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62169" y="5066665"/>
            <a:ext cx="147320" cy="1813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6919" y="4775327"/>
            <a:ext cx="134620" cy="456565"/>
          </a:xfrm>
          <a:custGeom>
            <a:avLst/>
            <a:gdLst/>
            <a:ahLst/>
            <a:cxnLst/>
            <a:rect l="l" t="t" r="r" b="b"/>
            <a:pathLst>
              <a:path w="134620" h="456564">
                <a:moveTo>
                  <a:pt x="0" y="0"/>
                </a:moveTo>
                <a:lnTo>
                  <a:pt x="0" y="0"/>
                </a:lnTo>
                <a:lnTo>
                  <a:pt x="0" y="456311"/>
                </a:lnTo>
                <a:lnTo>
                  <a:pt x="8403" y="456311"/>
                </a:lnTo>
                <a:lnTo>
                  <a:pt x="16843" y="456311"/>
                </a:lnTo>
                <a:lnTo>
                  <a:pt x="25306" y="456311"/>
                </a:lnTo>
                <a:lnTo>
                  <a:pt x="33781" y="456311"/>
                </a:lnTo>
                <a:lnTo>
                  <a:pt x="53780" y="455191"/>
                </a:lnTo>
                <a:lnTo>
                  <a:pt x="95250" y="438404"/>
                </a:lnTo>
                <a:lnTo>
                  <a:pt x="118109" y="396380"/>
                </a:lnTo>
                <a:lnTo>
                  <a:pt x="128325" y="349881"/>
                </a:lnTo>
                <a:lnTo>
                  <a:pt x="133469" y="277403"/>
                </a:lnTo>
                <a:lnTo>
                  <a:pt x="134111" y="230759"/>
                </a:lnTo>
                <a:lnTo>
                  <a:pt x="132679" y="169608"/>
                </a:lnTo>
                <a:lnTo>
                  <a:pt x="128365" y="118935"/>
                </a:lnTo>
                <a:lnTo>
                  <a:pt x="121146" y="78740"/>
                </a:lnTo>
                <a:lnTo>
                  <a:pt x="97547" y="27592"/>
                </a:lnTo>
                <a:lnTo>
                  <a:pt x="59170" y="3069"/>
                </a:lnTo>
                <a:lnTo>
                  <a:pt x="34289" y="0"/>
                </a:lnTo>
                <a:lnTo>
                  <a:pt x="25717" y="0"/>
                </a:lnTo>
                <a:lnTo>
                  <a:pt x="17145" y="0"/>
                </a:lnTo>
                <a:lnTo>
                  <a:pt x="8572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72247" y="4767453"/>
            <a:ext cx="186690" cy="474980"/>
          </a:xfrm>
          <a:custGeom>
            <a:avLst/>
            <a:gdLst/>
            <a:ahLst/>
            <a:cxnLst/>
            <a:rect l="l" t="t" r="r" b="b"/>
            <a:pathLst>
              <a:path w="186690" h="474979">
                <a:moveTo>
                  <a:pt x="92201" y="0"/>
                </a:moveTo>
                <a:lnTo>
                  <a:pt x="54641" y="13811"/>
                </a:lnTo>
                <a:lnTo>
                  <a:pt x="25273" y="55245"/>
                </a:lnTo>
                <a:lnTo>
                  <a:pt x="6302" y="128571"/>
                </a:lnTo>
                <a:lnTo>
                  <a:pt x="1573" y="178778"/>
                </a:lnTo>
                <a:lnTo>
                  <a:pt x="0" y="237998"/>
                </a:lnTo>
                <a:lnTo>
                  <a:pt x="1571" y="296791"/>
                </a:lnTo>
                <a:lnTo>
                  <a:pt x="6286" y="346678"/>
                </a:lnTo>
                <a:lnTo>
                  <a:pt x="14144" y="387659"/>
                </a:lnTo>
                <a:lnTo>
                  <a:pt x="38840" y="443904"/>
                </a:lnTo>
                <a:lnTo>
                  <a:pt x="72991" y="471527"/>
                </a:lnTo>
                <a:lnTo>
                  <a:pt x="93472" y="474980"/>
                </a:lnTo>
                <a:lnTo>
                  <a:pt x="114405" y="471598"/>
                </a:lnTo>
                <a:lnTo>
                  <a:pt x="148746" y="444547"/>
                </a:lnTo>
                <a:lnTo>
                  <a:pt x="172847" y="388447"/>
                </a:lnTo>
                <a:lnTo>
                  <a:pt x="180467" y="345265"/>
                </a:lnTo>
                <a:lnTo>
                  <a:pt x="185039" y="291343"/>
                </a:lnTo>
                <a:lnTo>
                  <a:pt x="186562" y="226695"/>
                </a:lnTo>
                <a:lnTo>
                  <a:pt x="184969" y="171692"/>
                </a:lnTo>
                <a:lnTo>
                  <a:pt x="180197" y="124618"/>
                </a:lnTo>
                <a:lnTo>
                  <a:pt x="172257" y="85498"/>
                </a:lnTo>
                <a:lnTo>
                  <a:pt x="147351" y="30539"/>
                </a:lnTo>
                <a:lnTo>
                  <a:pt x="112871" y="3385"/>
                </a:lnTo>
                <a:lnTo>
                  <a:pt x="92201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33973" y="4767453"/>
            <a:ext cx="186690" cy="474980"/>
          </a:xfrm>
          <a:custGeom>
            <a:avLst/>
            <a:gdLst/>
            <a:ahLst/>
            <a:cxnLst/>
            <a:rect l="l" t="t" r="r" b="b"/>
            <a:pathLst>
              <a:path w="186689" h="474979">
                <a:moveTo>
                  <a:pt x="92201" y="0"/>
                </a:moveTo>
                <a:lnTo>
                  <a:pt x="54594" y="13811"/>
                </a:lnTo>
                <a:lnTo>
                  <a:pt x="25273" y="55245"/>
                </a:lnTo>
                <a:lnTo>
                  <a:pt x="6302" y="128571"/>
                </a:lnTo>
                <a:lnTo>
                  <a:pt x="1573" y="178778"/>
                </a:lnTo>
                <a:lnTo>
                  <a:pt x="0" y="237998"/>
                </a:lnTo>
                <a:lnTo>
                  <a:pt x="1571" y="296791"/>
                </a:lnTo>
                <a:lnTo>
                  <a:pt x="6286" y="346678"/>
                </a:lnTo>
                <a:lnTo>
                  <a:pt x="14144" y="387659"/>
                </a:lnTo>
                <a:lnTo>
                  <a:pt x="38786" y="443904"/>
                </a:lnTo>
                <a:lnTo>
                  <a:pt x="72973" y="471527"/>
                </a:lnTo>
                <a:lnTo>
                  <a:pt x="93472" y="474980"/>
                </a:lnTo>
                <a:lnTo>
                  <a:pt x="114405" y="471598"/>
                </a:lnTo>
                <a:lnTo>
                  <a:pt x="148746" y="444547"/>
                </a:lnTo>
                <a:lnTo>
                  <a:pt x="172847" y="388447"/>
                </a:lnTo>
                <a:lnTo>
                  <a:pt x="180467" y="345265"/>
                </a:lnTo>
                <a:lnTo>
                  <a:pt x="185039" y="291343"/>
                </a:lnTo>
                <a:lnTo>
                  <a:pt x="186562" y="226695"/>
                </a:lnTo>
                <a:lnTo>
                  <a:pt x="184969" y="171692"/>
                </a:lnTo>
                <a:lnTo>
                  <a:pt x="180197" y="124618"/>
                </a:lnTo>
                <a:lnTo>
                  <a:pt x="172257" y="85498"/>
                </a:lnTo>
                <a:lnTo>
                  <a:pt x="147298" y="30539"/>
                </a:lnTo>
                <a:lnTo>
                  <a:pt x="112853" y="3385"/>
                </a:lnTo>
                <a:lnTo>
                  <a:pt x="92201" y="0"/>
                </a:lnTo>
                <a:close/>
              </a:path>
            </a:pathLst>
          </a:custGeom>
          <a:ln w="12191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62169" y="4749291"/>
            <a:ext cx="129667" cy="170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6484" y="4748784"/>
            <a:ext cx="137922" cy="1819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69122" y="4586223"/>
            <a:ext cx="502284" cy="835660"/>
          </a:xfrm>
          <a:custGeom>
            <a:avLst/>
            <a:gdLst/>
            <a:ahLst/>
            <a:cxnLst/>
            <a:rect l="l" t="t" r="r" b="b"/>
            <a:pathLst>
              <a:path w="502284" h="835660">
                <a:moveTo>
                  <a:pt x="0" y="0"/>
                </a:moveTo>
                <a:lnTo>
                  <a:pt x="45319" y="0"/>
                </a:lnTo>
                <a:lnTo>
                  <a:pt x="90614" y="0"/>
                </a:lnTo>
                <a:lnTo>
                  <a:pt x="135909" y="0"/>
                </a:lnTo>
                <a:lnTo>
                  <a:pt x="181228" y="0"/>
                </a:lnTo>
                <a:lnTo>
                  <a:pt x="188235" y="50825"/>
                </a:lnTo>
                <a:lnTo>
                  <a:pt x="195236" y="101649"/>
                </a:lnTo>
                <a:lnTo>
                  <a:pt x="202232" y="152472"/>
                </a:lnTo>
                <a:lnTo>
                  <a:pt x="209225" y="203293"/>
                </a:lnTo>
                <a:lnTo>
                  <a:pt x="216217" y="254111"/>
                </a:lnTo>
                <a:lnTo>
                  <a:pt x="223209" y="304924"/>
                </a:lnTo>
                <a:lnTo>
                  <a:pt x="230202" y="355734"/>
                </a:lnTo>
                <a:lnTo>
                  <a:pt x="237198" y="406538"/>
                </a:lnTo>
                <a:lnTo>
                  <a:pt x="244199" y="457336"/>
                </a:lnTo>
                <a:lnTo>
                  <a:pt x="251205" y="508126"/>
                </a:lnTo>
                <a:lnTo>
                  <a:pt x="258140" y="457336"/>
                </a:lnTo>
                <a:lnTo>
                  <a:pt x="265074" y="406538"/>
                </a:lnTo>
                <a:lnTo>
                  <a:pt x="272008" y="355734"/>
                </a:lnTo>
                <a:lnTo>
                  <a:pt x="278942" y="304924"/>
                </a:lnTo>
                <a:lnTo>
                  <a:pt x="285877" y="254111"/>
                </a:lnTo>
                <a:lnTo>
                  <a:pt x="292811" y="203293"/>
                </a:lnTo>
                <a:lnTo>
                  <a:pt x="299745" y="152472"/>
                </a:lnTo>
                <a:lnTo>
                  <a:pt x="306679" y="101649"/>
                </a:lnTo>
                <a:lnTo>
                  <a:pt x="313613" y="50825"/>
                </a:lnTo>
                <a:lnTo>
                  <a:pt x="320548" y="0"/>
                </a:lnTo>
                <a:lnTo>
                  <a:pt x="365867" y="0"/>
                </a:lnTo>
                <a:lnTo>
                  <a:pt x="411162" y="0"/>
                </a:lnTo>
                <a:lnTo>
                  <a:pt x="456457" y="0"/>
                </a:lnTo>
                <a:lnTo>
                  <a:pt x="501776" y="0"/>
                </a:lnTo>
                <a:lnTo>
                  <a:pt x="501776" y="52196"/>
                </a:lnTo>
                <a:lnTo>
                  <a:pt x="501776" y="835151"/>
                </a:lnTo>
                <a:lnTo>
                  <a:pt x="473563" y="835151"/>
                </a:lnTo>
                <a:lnTo>
                  <a:pt x="445325" y="835151"/>
                </a:lnTo>
                <a:lnTo>
                  <a:pt x="417087" y="835151"/>
                </a:lnTo>
                <a:lnTo>
                  <a:pt x="388874" y="835151"/>
                </a:lnTo>
                <a:lnTo>
                  <a:pt x="388874" y="786151"/>
                </a:lnTo>
                <a:lnTo>
                  <a:pt x="388874" y="198246"/>
                </a:lnTo>
                <a:lnTo>
                  <a:pt x="382189" y="247247"/>
                </a:lnTo>
                <a:lnTo>
                  <a:pt x="375501" y="296243"/>
                </a:lnTo>
                <a:lnTo>
                  <a:pt x="368810" y="345237"/>
                </a:lnTo>
                <a:lnTo>
                  <a:pt x="362116" y="394228"/>
                </a:lnTo>
                <a:lnTo>
                  <a:pt x="355421" y="443217"/>
                </a:lnTo>
                <a:lnTo>
                  <a:pt x="348724" y="492205"/>
                </a:lnTo>
                <a:lnTo>
                  <a:pt x="342028" y="541193"/>
                </a:lnTo>
                <a:lnTo>
                  <a:pt x="335331" y="590181"/>
                </a:lnTo>
                <a:lnTo>
                  <a:pt x="328636" y="639170"/>
                </a:lnTo>
                <a:lnTo>
                  <a:pt x="321942" y="688161"/>
                </a:lnTo>
                <a:lnTo>
                  <a:pt x="315251" y="737155"/>
                </a:lnTo>
                <a:lnTo>
                  <a:pt x="308563" y="786151"/>
                </a:lnTo>
                <a:lnTo>
                  <a:pt x="301878" y="835151"/>
                </a:lnTo>
                <a:lnTo>
                  <a:pt x="276350" y="835151"/>
                </a:lnTo>
                <a:lnTo>
                  <a:pt x="250809" y="835151"/>
                </a:lnTo>
                <a:lnTo>
                  <a:pt x="225244" y="835151"/>
                </a:lnTo>
                <a:lnTo>
                  <a:pt x="199644" y="835151"/>
                </a:lnTo>
                <a:lnTo>
                  <a:pt x="192963" y="786151"/>
                </a:lnTo>
                <a:lnTo>
                  <a:pt x="186287" y="737155"/>
                </a:lnTo>
                <a:lnTo>
                  <a:pt x="179614" y="688161"/>
                </a:lnTo>
                <a:lnTo>
                  <a:pt x="172944" y="639170"/>
                </a:lnTo>
                <a:lnTo>
                  <a:pt x="166275" y="590181"/>
                </a:lnTo>
                <a:lnTo>
                  <a:pt x="159607" y="541193"/>
                </a:lnTo>
                <a:lnTo>
                  <a:pt x="152939" y="492205"/>
                </a:lnTo>
                <a:lnTo>
                  <a:pt x="146271" y="443217"/>
                </a:lnTo>
                <a:lnTo>
                  <a:pt x="139602" y="394228"/>
                </a:lnTo>
                <a:lnTo>
                  <a:pt x="132932" y="345237"/>
                </a:lnTo>
                <a:lnTo>
                  <a:pt x="126259" y="296243"/>
                </a:lnTo>
                <a:lnTo>
                  <a:pt x="119583" y="247247"/>
                </a:lnTo>
                <a:lnTo>
                  <a:pt x="112902" y="198246"/>
                </a:lnTo>
                <a:lnTo>
                  <a:pt x="112902" y="247247"/>
                </a:lnTo>
                <a:lnTo>
                  <a:pt x="112902" y="296243"/>
                </a:lnTo>
                <a:lnTo>
                  <a:pt x="112902" y="835151"/>
                </a:lnTo>
                <a:lnTo>
                  <a:pt x="84635" y="835151"/>
                </a:lnTo>
                <a:lnTo>
                  <a:pt x="56403" y="835151"/>
                </a:lnTo>
                <a:lnTo>
                  <a:pt x="28195" y="835151"/>
                </a:lnTo>
                <a:lnTo>
                  <a:pt x="0" y="835151"/>
                </a:lnTo>
                <a:lnTo>
                  <a:pt x="0" y="782954"/>
                </a:lnTo>
                <a:lnTo>
                  <a:pt x="0" y="5219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68997" y="4586223"/>
            <a:ext cx="410845" cy="835660"/>
          </a:xfrm>
          <a:custGeom>
            <a:avLst/>
            <a:gdLst/>
            <a:ahLst/>
            <a:cxnLst/>
            <a:rect l="l" t="t" r="r" b="b"/>
            <a:pathLst>
              <a:path w="410845" h="835660">
                <a:moveTo>
                  <a:pt x="0" y="0"/>
                </a:moveTo>
                <a:lnTo>
                  <a:pt x="51224" y="0"/>
                </a:lnTo>
                <a:lnTo>
                  <a:pt x="102425" y="0"/>
                </a:lnTo>
                <a:lnTo>
                  <a:pt x="153626" y="0"/>
                </a:lnTo>
                <a:lnTo>
                  <a:pt x="204850" y="0"/>
                </a:lnTo>
                <a:lnTo>
                  <a:pt x="233668" y="1926"/>
                </a:lnTo>
                <a:lnTo>
                  <a:pt x="282539" y="17305"/>
                </a:lnTo>
                <a:lnTo>
                  <a:pt x="320498" y="47831"/>
                </a:lnTo>
                <a:lnTo>
                  <a:pt x="351307" y="92027"/>
                </a:lnTo>
                <a:lnTo>
                  <a:pt x="375592" y="149060"/>
                </a:lnTo>
                <a:lnTo>
                  <a:pt x="393257" y="215977"/>
                </a:lnTo>
                <a:lnTo>
                  <a:pt x="404375" y="291677"/>
                </a:lnTo>
                <a:lnTo>
                  <a:pt x="407828" y="331549"/>
                </a:lnTo>
                <a:lnTo>
                  <a:pt x="409900" y="372588"/>
                </a:lnTo>
                <a:lnTo>
                  <a:pt x="410591" y="414781"/>
                </a:lnTo>
                <a:lnTo>
                  <a:pt x="409567" y="477908"/>
                </a:lnTo>
                <a:lnTo>
                  <a:pt x="406495" y="533558"/>
                </a:lnTo>
                <a:lnTo>
                  <a:pt x="401375" y="581731"/>
                </a:lnTo>
                <a:lnTo>
                  <a:pt x="394207" y="622426"/>
                </a:lnTo>
                <a:lnTo>
                  <a:pt x="374808" y="690165"/>
                </a:lnTo>
                <a:lnTo>
                  <a:pt x="349123" y="745997"/>
                </a:lnTo>
                <a:lnTo>
                  <a:pt x="319119" y="787526"/>
                </a:lnTo>
                <a:lnTo>
                  <a:pt x="287020" y="812291"/>
                </a:lnTo>
                <a:lnTo>
                  <a:pt x="243792" y="829436"/>
                </a:lnTo>
                <a:lnTo>
                  <a:pt x="204850" y="835151"/>
                </a:lnTo>
                <a:lnTo>
                  <a:pt x="153626" y="835151"/>
                </a:lnTo>
                <a:lnTo>
                  <a:pt x="102425" y="835151"/>
                </a:lnTo>
                <a:lnTo>
                  <a:pt x="51224" y="835151"/>
                </a:lnTo>
                <a:lnTo>
                  <a:pt x="0" y="835151"/>
                </a:lnTo>
                <a:lnTo>
                  <a:pt x="0" y="782954"/>
                </a:lnTo>
                <a:lnTo>
                  <a:pt x="0" y="5219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510528" y="4580128"/>
          <a:ext cx="366395" cy="835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30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T w="12700">
                      <a:solidFill>
                        <a:srgbClr val="EAEAEA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AEAEA"/>
                      </a:solidFill>
                      <a:prstDash val="solid"/>
                    </a:lnL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0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AEAEA"/>
                      </a:solidFill>
                      <a:prstDash val="solid"/>
                    </a:lnL>
                    <a:lnT w="12700">
                      <a:solidFill>
                        <a:srgbClr val="EAEAEA"/>
                      </a:solidFill>
                      <a:prstDash val="solid"/>
                    </a:lnT>
                    <a:lnB w="12700">
                      <a:solidFill>
                        <a:srgbClr val="EAEAE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0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AEAEA"/>
                      </a:solidFill>
                      <a:prstDash val="solid"/>
                    </a:lnL>
                    <a:lnR w="12700">
                      <a:solidFill>
                        <a:srgbClr val="EAEAEA"/>
                      </a:solidFill>
                      <a:prstDash val="solid"/>
                    </a:lnR>
                    <a:lnB w="12700">
                      <a:solidFill>
                        <a:srgbClr val="EAEAE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6034151" y="4586223"/>
            <a:ext cx="438784" cy="835660"/>
          </a:xfrm>
          <a:custGeom>
            <a:avLst/>
            <a:gdLst/>
            <a:ahLst/>
            <a:cxnLst/>
            <a:rect l="l" t="t" r="r" b="b"/>
            <a:pathLst>
              <a:path w="438785" h="835660">
                <a:moveTo>
                  <a:pt x="0" y="0"/>
                </a:moveTo>
                <a:lnTo>
                  <a:pt x="0" y="0"/>
                </a:lnTo>
                <a:lnTo>
                  <a:pt x="229743" y="0"/>
                </a:lnTo>
                <a:lnTo>
                  <a:pt x="259843" y="1285"/>
                </a:lnTo>
                <a:lnTo>
                  <a:pt x="308663" y="11572"/>
                </a:lnTo>
                <a:lnTo>
                  <a:pt x="343527" y="32976"/>
                </a:lnTo>
                <a:lnTo>
                  <a:pt x="370768" y="70973"/>
                </a:lnTo>
                <a:lnTo>
                  <a:pt x="390963" y="125835"/>
                </a:lnTo>
                <a:lnTo>
                  <a:pt x="401302" y="193514"/>
                </a:lnTo>
                <a:lnTo>
                  <a:pt x="402589" y="231901"/>
                </a:lnTo>
                <a:lnTo>
                  <a:pt x="401609" y="265457"/>
                </a:lnTo>
                <a:lnTo>
                  <a:pt x="393696" y="325377"/>
                </a:lnTo>
                <a:lnTo>
                  <a:pt x="378071" y="375820"/>
                </a:lnTo>
                <a:lnTo>
                  <a:pt x="356354" y="416690"/>
                </a:lnTo>
                <a:lnTo>
                  <a:pt x="322310" y="451754"/>
                </a:lnTo>
                <a:lnTo>
                  <a:pt x="294766" y="466598"/>
                </a:lnTo>
                <a:lnTo>
                  <a:pt x="306294" y="474293"/>
                </a:lnTo>
                <a:lnTo>
                  <a:pt x="334946" y="503930"/>
                </a:lnTo>
                <a:lnTo>
                  <a:pt x="352806" y="541274"/>
                </a:lnTo>
                <a:lnTo>
                  <a:pt x="369040" y="583047"/>
                </a:lnTo>
                <a:lnTo>
                  <a:pt x="385445" y="641538"/>
                </a:lnTo>
                <a:lnTo>
                  <a:pt x="398780" y="689963"/>
                </a:lnTo>
                <a:lnTo>
                  <a:pt x="412115" y="738369"/>
                </a:lnTo>
                <a:lnTo>
                  <a:pt x="425450" y="786763"/>
                </a:lnTo>
                <a:lnTo>
                  <a:pt x="438785" y="835151"/>
                </a:lnTo>
                <a:lnTo>
                  <a:pt x="399847" y="835151"/>
                </a:lnTo>
                <a:lnTo>
                  <a:pt x="360934" y="835151"/>
                </a:lnTo>
                <a:lnTo>
                  <a:pt x="322020" y="835151"/>
                </a:lnTo>
                <a:lnTo>
                  <a:pt x="283083" y="835151"/>
                </a:lnTo>
                <a:lnTo>
                  <a:pt x="268314" y="784097"/>
                </a:lnTo>
                <a:lnTo>
                  <a:pt x="253570" y="733044"/>
                </a:lnTo>
                <a:lnTo>
                  <a:pt x="238844" y="681990"/>
                </a:lnTo>
                <a:lnTo>
                  <a:pt x="224130" y="630936"/>
                </a:lnTo>
                <a:lnTo>
                  <a:pt x="209423" y="579882"/>
                </a:lnTo>
                <a:lnTo>
                  <a:pt x="202584" y="557285"/>
                </a:lnTo>
                <a:lnTo>
                  <a:pt x="184403" y="515619"/>
                </a:lnTo>
                <a:lnTo>
                  <a:pt x="150622" y="496188"/>
                </a:lnTo>
                <a:lnTo>
                  <a:pt x="146558" y="496188"/>
                </a:lnTo>
                <a:lnTo>
                  <a:pt x="142494" y="496188"/>
                </a:lnTo>
                <a:lnTo>
                  <a:pt x="138429" y="496188"/>
                </a:lnTo>
                <a:lnTo>
                  <a:pt x="138429" y="544623"/>
                </a:lnTo>
                <a:lnTo>
                  <a:pt x="138429" y="593046"/>
                </a:lnTo>
                <a:lnTo>
                  <a:pt x="138429" y="835151"/>
                </a:lnTo>
                <a:lnTo>
                  <a:pt x="103834" y="835151"/>
                </a:lnTo>
                <a:lnTo>
                  <a:pt x="69214" y="835151"/>
                </a:lnTo>
                <a:lnTo>
                  <a:pt x="34595" y="835151"/>
                </a:lnTo>
                <a:lnTo>
                  <a:pt x="0" y="835151"/>
                </a:lnTo>
                <a:lnTo>
                  <a:pt x="0" y="782954"/>
                </a:lnTo>
                <a:lnTo>
                  <a:pt x="0" y="5219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9200" y="4586223"/>
            <a:ext cx="412750" cy="835660"/>
          </a:xfrm>
          <a:custGeom>
            <a:avLst/>
            <a:gdLst/>
            <a:ahLst/>
            <a:cxnLst/>
            <a:rect l="l" t="t" r="r" b="b"/>
            <a:pathLst>
              <a:path w="412750" h="835660">
                <a:moveTo>
                  <a:pt x="0" y="0"/>
                </a:moveTo>
                <a:lnTo>
                  <a:pt x="0" y="0"/>
                </a:lnTo>
                <a:lnTo>
                  <a:pt x="258063" y="0"/>
                </a:lnTo>
                <a:lnTo>
                  <a:pt x="288472" y="3738"/>
                </a:lnTo>
                <a:lnTo>
                  <a:pt x="338002" y="33647"/>
                </a:lnTo>
                <a:lnTo>
                  <a:pt x="372219" y="91509"/>
                </a:lnTo>
                <a:lnTo>
                  <a:pt x="389503" y="165562"/>
                </a:lnTo>
                <a:lnTo>
                  <a:pt x="391667" y="207899"/>
                </a:lnTo>
                <a:lnTo>
                  <a:pt x="390122" y="243621"/>
                </a:lnTo>
                <a:lnTo>
                  <a:pt x="377791" y="307161"/>
                </a:lnTo>
                <a:lnTo>
                  <a:pt x="357866" y="351738"/>
                </a:lnTo>
                <a:lnTo>
                  <a:pt x="318897" y="390778"/>
                </a:lnTo>
                <a:lnTo>
                  <a:pt x="341379" y="403568"/>
                </a:lnTo>
                <a:lnTo>
                  <a:pt x="376725" y="440767"/>
                </a:lnTo>
                <a:lnTo>
                  <a:pt x="399563" y="493200"/>
                </a:lnTo>
                <a:lnTo>
                  <a:pt x="410942" y="559391"/>
                </a:lnTo>
                <a:lnTo>
                  <a:pt x="412369" y="597534"/>
                </a:lnTo>
                <a:lnTo>
                  <a:pt x="411366" y="629203"/>
                </a:lnTo>
                <a:lnTo>
                  <a:pt x="403314" y="687635"/>
                </a:lnTo>
                <a:lnTo>
                  <a:pt x="387405" y="738927"/>
                </a:lnTo>
                <a:lnTo>
                  <a:pt x="365307" y="779936"/>
                </a:lnTo>
                <a:lnTo>
                  <a:pt x="330311" y="812641"/>
                </a:lnTo>
                <a:lnTo>
                  <a:pt x="278431" y="828722"/>
                </a:lnTo>
                <a:lnTo>
                  <a:pt x="237998" y="835151"/>
                </a:lnTo>
                <a:lnTo>
                  <a:pt x="190386" y="835151"/>
                </a:lnTo>
                <a:lnTo>
                  <a:pt x="142792" y="835151"/>
                </a:lnTo>
                <a:lnTo>
                  <a:pt x="95205" y="835151"/>
                </a:lnTo>
                <a:lnTo>
                  <a:pt x="47611" y="835151"/>
                </a:lnTo>
                <a:lnTo>
                  <a:pt x="0" y="835151"/>
                </a:lnTo>
                <a:lnTo>
                  <a:pt x="0" y="782954"/>
                </a:lnTo>
                <a:lnTo>
                  <a:pt x="0" y="5219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34453" y="4572000"/>
            <a:ext cx="462280" cy="863600"/>
          </a:xfrm>
          <a:custGeom>
            <a:avLst/>
            <a:gdLst/>
            <a:ahLst/>
            <a:cxnLst/>
            <a:rect l="l" t="t" r="r" b="b"/>
            <a:pathLst>
              <a:path w="462279" h="863600">
                <a:moveTo>
                  <a:pt x="230377" y="0"/>
                </a:moveTo>
                <a:lnTo>
                  <a:pt x="282832" y="6998"/>
                </a:lnTo>
                <a:lnTo>
                  <a:pt x="328930" y="27987"/>
                </a:lnTo>
                <a:lnTo>
                  <a:pt x="368645" y="62954"/>
                </a:lnTo>
                <a:lnTo>
                  <a:pt x="401954" y="111887"/>
                </a:lnTo>
                <a:lnTo>
                  <a:pt x="420348" y="151712"/>
                </a:lnTo>
                <a:lnTo>
                  <a:pt x="435398" y="196516"/>
                </a:lnTo>
                <a:lnTo>
                  <a:pt x="447103" y="246300"/>
                </a:lnTo>
                <a:lnTo>
                  <a:pt x="455464" y="301069"/>
                </a:lnTo>
                <a:lnTo>
                  <a:pt x="460480" y="360827"/>
                </a:lnTo>
                <a:lnTo>
                  <a:pt x="462152" y="425576"/>
                </a:lnTo>
                <a:lnTo>
                  <a:pt x="461101" y="481995"/>
                </a:lnTo>
                <a:lnTo>
                  <a:pt x="457946" y="534207"/>
                </a:lnTo>
                <a:lnTo>
                  <a:pt x="452688" y="582213"/>
                </a:lnTo>
                <a:lnTo>
                  <a:pt x="445328" y="626013"/>
                </a:lnTo>
                <a:lnTo>
                  <a:pt x="435864" y="665607"/>
                </a:lnTo>
                <a:lnTo>
                  <a:pt x="421245" y="709874"/>
                </a:lnTo>
                <a:lnTo>
                  <a:pt x="403685" y="748950"/>
                </a:lnTo>
                <a:lnTo>
                  <a:pt x="383196" y="782835"/>
                </a:lnTo>
                <a:lnTo>
                  <a:pt x="333386" y="834292"/>
                </a:lnTo>
                <a:lnTo>
                  <a:pt x="271387" y="860339"/>
                </a:lnTo>
                <a:lnTo>
                  <a:pt x="235839" y="863600"/>
                </a:lnTo>
                <a:lnTo>
                  <a:pt x="199739" y="860790"/>
                </a:lnTo>
                <a:lnTo>
                  <a:pt x="137255" y="838311"/>
                </a:lnTo>
                <a:lnTo>
                  <a:pt x="87294" y="792823"/>
                </a:lnTo>
                <a:lnTo>
                  <a:pt x="66087" y="760491"/>
                </a:lnTo>
                <a:lnTo>
                  <a:pt x="47238" y="721612"/>
                </a:lnTo>
                <a:lnTo>
                  <a:pt x="30733" y="676147"/>
                </a:lnTo>
                <a:lnTo>
                  <a:pt x="19637" y="635243"/>
                </a:lnTo>
                <a:lnTo>
                  <a:pt x="11027" y="590407"/>
                </a:lnTo>
                <a:lnTo>
                  <a:pt x="4893" y="541639"/>
                </a:lnTo>
                <a:lnTo>
                  <a:pt x="1221" y="488939"/>
                </a:lnTo>
                <a:lnTo>
                  <a:pt x="0" y="432307"/>
                </a:lnTo>
                <a:lnTo>
                  <a:pt x="1237" y="375749"/>
                </a:lnTo>
                <a:lnTo>
                  <a:pt x="4951" y="322878"/>
                </a:lnTo>
                <a:lnTo>
                  <a:pt x="11146" y="273697"/>
                </a:lnTo>
                <a:lnTo>
                  <a:pt x="19828" y="228209"/>
                </a:lnTo>
                <a:lnTo>
                  <a:pt x="31000" y="186414"/>
                </a:lnTo>
                <a:lnTo>
                  <a:pt x="44666" y="148317"/>
                </a:lnTo>
                <a:lnTo>
                  <a:pt x="94218" y="64079"/>
                </a:lnTo>
                <a:lnTo>
                  <a:pt x="133604" y="28479"/>
                </a:lnTo>
                <a:lnTo>
                  <a:pt x="178990" y="7119"/>
                </a:lnTo>
                <a:lnTo>
                  <a:pt x="230377" y="0"/>
                </a:lnTo>
                <a:close/>
              </a:path>
            </a:pathLst>
          </a:custGeom>
          <a:ln w="12191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96178" y="4572000"/>
            <a:ext cx="462280" cy="863600"/>
          </a:xfrm>
          <a:custGeom>
            <a:avLst/>
            <a:gdLst/>
            <a:ahLst/>
            <a:cxnLst/>
            <a:rect l="l" t="t" r="r" b="b"/>
            <a:pathLst>
              <a:path w="462279" h="863600">
                <a:moveTo>
                  <a:pt x="230250" y="0"/>
                </a:moveTo>
                <a:lnTo>
                  <a:pt x="282779" y="6998"/>
                </a:lnTo>
                <a:lnTo>
                  <a:pt x="328914" y="27987"/>
                </a:lnTo>
                <a:lnTo>
                  <a:pt x="368643" y="62954"/>
                </a:lnTo>
                <a:lnTo>
                  <a:pt x="401955" y="111887"/>
                </a:lnTo>
                <a:lnTo>
                  <a:pt x="420348" y="151712"/>
                </a:lnTo>
                <a:lnTo>
                  <a:pt x="435398" y="196516"/>
                </a:lnTo>
                <a:lnTo>
                  <a:pt x="447103" y="246300"/>
                </a:lnTo>
                <a:lnTo>
                  <a:pt x="455464" y="301069"/>
                </a:lnTo>
                <a:lnTo>
                  <a:pt x="460480" y="360827"/>
                </a:lnTo>
                <a:lnTo>
                  <a:pt x="462153" y="425576"/>
                </a:lnTo>
                <a:lnTo>
                  <a:pt x="461101" y="481995"/>
                </a:lnTo>
                <a:lnTo>
                  <a:pt x="457946" y="534207"/>
                </a:lnTo>
                <a:lnTo>
                  <a:pt x="452688" y="582213"/>
                </a:lnTo>
                <a:lnTo>
                  <a:pt x="445328" y="626013"/>
                </a:lnTo>
                <a:lnTo>
                  <a:pt x="435863" y="665607"/>
                </a:lnTo>
                <a:lnTo>
                  <a:pt x="421245" y="709874"/>
                </a:lnTo>
                <a:lnTo>
                  <a:pt x="403685" y="748950"/>
                </a:lnTo>
                <a:lnTo>
                  <a:pt x="383196" y="782835"/>
                </a:lnTo>
                <a:lnTo>
                  <a:pt x="333386" y="834292"/>
                </a:lnTo>
                <a:lnTo>
                  <a:pt x="271387" y="860339"/>
                </a:lnTo>
                <a:lnTo>
                  <a:pt x="235838" y="863600"/>
                </a:lnTo>
                <a:lnTo>
                  <a:pt x="199685" y="860790"/>
                </a:lnTo>
                <a:lnTo>
                  <a:pt x="137237" y="838311"/>
                </a:lnTo>
                <a:lnTo>
                  <a:pt x="87294" y="792823"/>
                </a:lnTo>
                <a:lnTo>
                  <a:pt x="66087" y="760491"/>
                </a:lnTo>
                <a:lnTo>
                  <a:pt x="47238" y="721612"/>
                </a:lnTo>
                <a:lnTo>
                  <a:pt x="30734" y="676147"/>
                </a:lnTo>
                <a:lnTo>
                  <a:pt x="19637" y="635243"/>
                </a:lnTo>
                <a:lnTo>
                  <a:pt x="11027" y="590407"/>
                </a:lnTo>
                <a:lnTo>
                  <a:pt x="4893" y="541639"/>
                </a:lnTo>
                <a:lnTo>
                  <a:pt x="1221" y="488939"/>
                </a:lnTo>
                <a:lnTo>
                  <a:pt x="0" y="432307"/>
                </a:lnTo>
                <a:lnTo>
                  <a:pt x="1237" y="375749"/>
                </a:lnTo>
                <a:lnTo>
                  <a:pt x="4951" y="322878"/>
                </a:lnTo>
                <a:lnTo>
                  <a:pt x="11146" y="273697"/>
                </a:lnTo>
                <a:lnTo>
                  <a:pt x="19828" y="228209"/>
                </a:lnTo>
                <a:lnTo>
                  <a:pt x="31000" y="186414"/>
                </a:lnTo>
                <a:lnTo>
                  <a:pt x="44666" y="148317"/>
                </a:lnTo>
                <a:lnTo>
                  <a:pt x="94216" y="64079"/>
                </a:lnTo>
                <a:lnTo>
                  <a:pt x="133588" y="28479"/>
                </a:lnTo>
                <a:lnTo>
                  <a:pt x="178937" y="7119"/>
                </a:lnTo>
                <a:lnTo>
                  <a:pt x="23025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74695" y="6017793"/>
            <a:ext cx="4111116" cy="4368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33800" y="5562600"/>
            <a:ext cx="3797300" cy="863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75934" y="5757989"/>
            <a:ext cx="184150" cy="475615"/>
          </a:xfrm>
          <a:custGeom>
            <a:avLst/>
            <a:gdLst/>
            <a:ahLst/>
            <a:cxnLst/>
            <a:rect l="l" t="t" r="r" b="b"/>
            <a:pathLst>
              <a:path w="184150" h="475614">
                <a:moveTo>
                  <a:pt x="90931" y="0"/>
                </a:moveTo>
                <a:lnTo>
                  <a:pt x="53863" y="13817"/>
                </a:lnTo>
                <a:lnTo>
                  <a:pt x="24891" y="55257"/>
                </a:lnTo>
                <a:lnTo>
                  <a:pt x="6207" y="128603"/>
                </a:lnTo>
                <a:lnTo>
                  <a:pt x="1549" y="178841"/>
                </a:lnTo>
                <a:lnTo>
                  <a:pt x="0" y="238125"/>
                </a:lnTo>
                <a:lnTo>
                  <a:pt x="1547" y="296903"/>
                </a:lnTo>
                <a:lnTo>
                  <a:pt x="6191" y="346783"/>
                </a:lnTo>
                <a:lnTo>
                  <a:pt x="13930" y="387761"/>
                </a:lnTo>
                <a:lnTo>
                  <a:pt x="38264" y="444013"/>
                </a:lnTo>
                <a:lnTo>
                  <a:pt x="71931" y="471641"/>
                </a:lnTo>
                <a:lnTo>
                  <a:pt x="92075" y="475094"/>
                </a:lnTo>
                <a:lnTo>
                  <a:pt x="112746" y="471712"/>
                </a:lnTo>
                <a:lnTo>
                  <a:pt x="146706" y="444656"/>
                </a:lnTo>
                <a:lnTo>
                  <a:pt x="170521" y="388544"/>
                </a:lnTo>
                <a:lnTo>
                  <a:pt x="178022" y="345357"/>
                </a:lnTo>
                <a:lnTo>
                  <a:pt x="182522" y="291416"/>
                </a:lnTo>
                <a:lnTo>
                  <a:pt x="184023" y="226720"/>
                </a:lnTo>
                <a:lnTo>
                  <a:pt x="182451" y="171732"/>
                </a:lnTo>
                <a:lnTo>
                  <a:pt x="177736" y="124685"/>
                </a:lnTo>
                <a:lnTo>
                  <a:pt x="169878" y="85577"/>
                </a:lnTo>
                <a:lnTo>
                  <a:pt x="145260" y="30603"/>
                </a:lnTo>
                <a:lnTo>
                  <a:pt x="111263" y="3400"/>
                </a:lnTo>
                <a:lnTo>
                  <a:pt x="90931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71720" y="5739358"/>
            <a:ext cx="136144" cy="181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2309" y="5576823"/>
            <a:ext cx="478790" cy="835660"/>
          </a:xfrm>
          <a:custGeom>
            <a:avLst/>
            <a:gdLst/>
            <a:ahLst/>
            <a:cxnLst/>
            <a:rect l="l" t="t" r="r" b="b"/>
            <a:pathLst>
              <a:path w="478790" h="835660">
                <a:moveTo>
                  <a:pt x="0" y="0"/>
                </a:moveTo>
                <a:lnTo>
                  <a:pt x="37794" y="0"/>
                </a:lnTo>
                <a:lnTo>
                  <a:pt x="75565" y="0"/>
                </a:lnTo>
                <a:lnTo>
                  <a:pt x="113335" y="0"/>
                </a:lnTo>
                <a:lnTo>
                  <a:pt x="151130" y="0"/>
                </a:lnTo>
                <a:lnTo>
                  <a:pt x="165871" y="46962"/>
                </a:lnTo>
                <a:lnTo>
                  <a:pt x="180631" y="93922"/>
                </a:lnTo>
                <a:lnTo>
                  <a:pt x="195405" y="140879"/>
                </a:lnTo>
                <a:lnTo>
                  <a:pt x="210189" y="187835"/>
                </a:lnTo>
                <a:lnTo>
                  <a:pt x="224981" y="234792"/>
                </a:lnTo>
                <a:lnTo>
                  <a:pt x="239775" y="281749"/>
                </a:lnTo>
                <a:lnTo>
                  <a:pt x="254571" y="234792"/>
                </a:lnTo>
                <a:lnTo>
                  <a:pt x="269366" y="187835"/>
                </a:lnTo>
                <a:lnTo>
                  <a:pt x="284162" y="140879"/>
                </a:lnTo>
                <a:lnTo>
                  <a:pt x="298957" y="93922"/>
                </a:lnTo>
                <a:lnTo>
                  <a:pt x="313753" y="46962"/>
                </a:lnTo>
                <a:lnTo>
                  <a:pt x="328549" y="0"/>
                </a:lnTo>
                <a:lnTo>
                  <a:pt x="366097" y="0"/>
                </a:lnTo>
                <a:lnTo>
                  <a:pt x="403669" y="0"/>
                </a:lnTo>
                <a:lnTo>
                  <a:pt x="441241" y="0"/>
                </a:lnTo>
                <a:lnTo>
                  <a:pt x="478790" y="0"/>
                </a:lnTo>
                <a:lnTo>
                  <a:pt x="461683" y="48539"/>
                </a:lnTo>
                <a:lnTo>
                  <a:pt x="444576" y="97077"/>
                </a:lnTo>
                <a:lnTo>
                  <a:pt x="427469" y="145615"/>
                </a:lnTo>
                <a:lnTo>
                  <a:pt x="410362" y="194152"/>
                </a:lnTo>
                <a:lnTo>
                  <a:pt x="393255" y="242689"/>
                </a:lnTo>
                <a:lnTo>
                  <a:pt x="376148" y="291225"/>
                </a:lnTo>
                <a:lnTo>
                  <a:pt x="359041" y="339761"/>
                </a:lnTo>
                <a:lnTo>
                  <a:pt x="341934" y="388297"/>
                </a:lnTo>
                <a:lnTo>
                  <a:pt x="324827" y="436832"/>
                </a:lnTo>
                <a:lnTo>
                  <a:pt x="307721" y="485368"/>
                </a:lnTo>
                <a:lnTo>
                  <a:pt x="307721" y="535334"/>
                </a:lnTo>
                <a:lnTo>
                  <a:pt x="307721" y="835139"/>
                </a:lnTo>
                <a:lnTo>
                  <a:pt x="273641" y="835139"/>
                </a:lnTo>
                <a:lnTo>
                  <a:pt x="239585" y="835139"/>
                </a:lnTo>
                <a:lnTo>
                  <a:pt x="205529" y="835139"/>
                </a:lnTo>
                <a:lnTo>
                  <a:pt x="171450" y="835139"/>
                </a:lnTo>
                <a:lnTo>
                  <a:pt x="171450" y="785169"/>
                </a:lnTo>
                <a:lnTo>
                  <a:pt x="171450" y="485368"/>
                </a:lnTo>
                <a:lnTo>
                  <a:pt x="154304" y="436832"/>
                </a:lnTo>
                <a:lnTo>
                  <a:pt x="137159" y="388297"/>
                </a:lnTo>
                <a:lnTo>
                  <a:pt x="120014" y="339761"/>
                </a:lnTo>
                <a:lnTo>
                  <a:pt x="102869" y="291225"/>
                </a:lnTo>
                <a:lnTo>
                  <a:pt x="85724" y="242689"/>
                </a:lnTo>
                <a:lnTo>
                  <a:pt x="68579" y="194152"/>
                </a:lnTo>
                <a:lnTo>
                  <a:pt x="51434" y="145615"/>
                </a:lnTo>
                <a:lnTo>
                  <a:pt x="34289" y="97077"/>
                </a:lnTo>
                <a:lnTo>
                  <a:pt x="17144" y="48539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1780" y="5576823"/>
            <a:ext cx="413384" cy="835660"/>
          </a:xfrm>
          <a:custGeom>
            <a:avLst/>
            <a:gdLst/>
            <a:ahLst/>
            <a:cxnLst/>
            <a:rect l="l" t="t" r="r" b="b"/>
            <a:pathLst>
              <a:path w="413384" h="835660">
                <a:moveTo>
                  <a:pt x="0" y="0"/>
                </a:moveTo>
                <a:lnTo>
                  <a:pt x="0" y="0"/>
                </a:lnTo>
                <a:lnTo>
                  <a:pt x="413258" y="0"/>
                </a:lnTo>
                <a:lnTo>
                  <a:pt x="413258" y="51564"/>
                </a:lnTo>
                <a:lnTo>
                  <a:pt x="413258" y="103122"/>
                </a:lnTo>
                <a:lnTo>
                  <a:pt x="413258" y="154678"/>
                </a:lnTo>
                <a:lnTo>
                  <a:pt x="413258" y="206235"/>
                </a:lnTo>
                <a:lnTo>
                  <a:pt x="378587" y="206235"/>
                </a:lnTo>
                <a:lnTo>
                  <a:pt x="343916" y="206235"/>
                </a:lnTo>
                <a:lnTo>
                  <a:pt x="309245" y="206235"/>
                </a:lnTo>
                <a:lnTo>
                  <a:pt x="274574" y="206235"/>
                </a:lnTo>
                <a:lnTo>
                  <a:pt x="274574" y="258642"/>
                </a:lnTo>
                <a:lnTo>
                  <a:pt x="274574" y="835139"/>
                </a:lnTo>
                <a:lnTo>
                  <a:pt x="240571" y="835139"/>
                </a:lnTo>
                <a:lnTo>
                  <a:pt x="206581" y="835139"/>
                </a:lnTo>
                <a:lnTo>
                  <a:pt x="172614" y="835139"/>
                </a:lnTo>
                <a:lnTo>
                  <a:pt x="138684" y="835139"/>
                </a:lnTo>
                <a:lnTo>
                  <a:pt x="138684" y="782729"/>
                </a:lnTo>
                <a:lnTo>
                  <a:pt x="138684" y="206235"/>
                </a:lnTo>
                <a:lnTo>
                  <a:pt x="104013" y="206235"/>
                </a:lnTo>
                <a:lnTo>
                  <a:pt x="69342" y="206235"/>
                </a:lnTo>
                <a:lnTo>
                  <a:pt x="34671" y="206235"/>
                </a:lnTo>
                <a:lnTo>
                  <a:pt x="0" y="206235"/>
                </a:lnTo>
                <a:lnTo>
                  <a:pt x="0" y="154678"/>
                </a:lnTo>
                <a:lnTo>
                  <a:pt x="0" y="103122"/>
                </a:lnTo>
                <a:lnTo>
                  <a:pt x="0" y="5156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18326" y="5576823"/>
            <a:ext cx="136525" cy="835660"/>
          </a:xfrm>
          <a:custGeom>
            <a:avLst/>
            <a:gdLst/>
            <a:ahLst/>
            <a:cxnLst/>
            <a:rect l="l" t="t" r="r" b="b"/>
            <a:pathLst>
              <a:path w="136525" h="835660">
                <a:moveTo>
                  <a:pt x="0" y="0"/>
                </a:moveTo>
                <a:lnTo>
                  <a:pt x="34079" y="0"/>
                </a:lnTo>
                <a:lnTo>
                  <a:pt x="68135" y="0"/>
                </a:lnTo>
                <a:lnTo>
                  <a:pt x="102191" y="0"/>
                </a:lnTo>
                <a:lnTo>
                  <a:pt x="136271" y="0"/>
                </a:lnTo>
                <a:lnTo>
                  <a:pt x="136271" y="52196"/>
                </a:lnTo>
                <a:lnTo>
                  <a:pt x="136271" y="835139"/>
                </a:lnTo>
                <a:lnTo>
                  <a:pt x="102191" y="835139"/>
                </a:lnTo>
                <a:lnTo>
                  <a:pt x="68135" y="835139"/>
                </a:lnTo>
                <a:lnTo>
                  <a:pt x="34079" y="835139"/>
                </a:lnTo>
                <a:lnTo>
                  <a:pt x="0" y="835139"/>
                </a:lnTo>
                <a:lnTo>
                  <a:pt x="0" y="782944"/>
                </a:lnTo>
                <a:lnTo>
                  <a:pt x="0" y="5219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22747" y="5576823"/>
            <a:ext cx="136525" cy="835660"/>
          </a:xfrm>
          <a:custGeom>
            <a:avLst/>
            <a:gdLst/>
            <a:ahLst/>
            <a:cxnLst/>
            <a:rect l="l" t="t" r="r" b="b"/>
            <a:pathLst>
              <a:path w="136525" h="835660">
                <a:moveTo>
                  <a:pt x="0" y="0"/>
                </a:moveTo>
                <a:lnTo>
                  <a:pt x="34026" y="0"/>
                </a:lnTo>
                <a:lnTo>
                  <a:pt x="68087" y="0"/>
                </a:lnTo>
                <a:lnTo>
                  <a:pt x="102173" y="0"/>
                </a:lnTo>
                <a:lnTo>
                  <a:pt x="136271" y="0"/>
                </a:lnTo>
                <a:lnTo>
                  <a:pt x="136271" y="52196"/>
                </a:lnTo>
                <a:lnTo>
                  <a:pt x="136271" y="835139"/>
                </a:lnTo>
                <a:lnTo>
                  <a:pt x="102173" y="835139"/>
                </a:lnTo>
                <a:lnTo>
                  <a:pt x="68087" y="835139"/>
                </a:lnTo>
                <a:lnTo>
                  <a:pt x="34026" y="835139"/>
                </a:lnTo>
                <a:lnTo>
                  <a:pt x="0" y="835139"/>
                </a:lnTo>
                <a:lnTo>
                  <a:pt x="0" y="782944"/>
                </a:lnTo>
                <a:lnTo>
                  <a:pt x="0" y="5219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41164" y="5576823"/>
            <a:ext cx="433070" cy="835660"/>
          </a:xfrm>
          <a:custGeom>
            <a:avLst/>
            <a:gdLst/>
            <a:ahLst/>
            <a:cxnLst/>
            <a:rect l="l" t="t" r="r" b="b"/>
            <a:pathLst>
              <a:path w="433070" h="835660">
                <a:moveTo>
                  <a:pt x="0" y="0"/>
                </a:moveTo>
                <a:lnTo>
                  <a:pt x="56673" y="0"/>
                </a:lnTo>
                <a:lnTo>
                  <a:pt x="113347" y="0"/>
                </a:lnTo>
                <a:lnTo>
                  <a:pt x="170021" y="0"/>
                </a:lnTo>
                <a:lnTo>
                  <a:pt x="226695" y="0"/>
                </a:lnTo>
                <a:lnTo>
                  <a:pt x="256291" y="1285"/>
                </a:lnTo>
                <a:lnTo>
                  <a:pt x="304436" y="11551"/>
                </a:lnTo>
                <a:lnTo>
                  <a:pt x="338820" y="32969"/>
                </a:lnTo>
                <a:lnTo>
                  <a:pt x="365680" y="70993"/>
                </a:lnTo>
                <a:lnTo>
                  <a:pt x="385609" y="125857"/>
                </a:lnTo>
                <a:lnTo>
                  <a:pt x="395845" y="193504"/>
                </a:lnTo>
                <a:lnTo>
                  <a:pt x="397128" y="231863"/>
                </a:lnTo>
                <a:lnTo>
                  <a:pt x="396152" y="265420"/>
                </a:lnTo>
                <a:lnTo>
                  <a:pt x="388342" y="325379"/>
                </a:lnTo>
                <a:lnTo>
                  <a:pt x="372961" y="375794"/>
                </a:lnTo>
                <a:lnTo>
                  <a:pt x="351486" y="416667"/>
                </a:lnTo>
                <a:lnTo>
                  <a:pt x="317896" y="451758"/>
                </a:lnTo>
                <a:lnTo>
                  <a:pt x="290830" y="466559"/>
                </a:lnTo>
                <a:lnTo>
                  <a:pt x="302117" y="474263"/>
                </a:lnTo>
                <a:lnTo>
                  <a:pt x="330406" y="503945"/>
                </a:lnTo>
                <a:lnTo>
                  <a:pt x="347980" y="541261"/>
                </a:lnTo>
                <a:lnTo>
                  <a:pt x="364053" y="583061"/>
                </a:lnTo>
                <a:lnTo>
                  <a:pt x="380199" y="641541"/>
                </a:lnTo>
                <a:lnTo>
                  <a:pt x="393350" y="689940"/>
                </a:lnTo>
                <a:lnTo>
                  <a:pt x="406495" y="738339"/>
                </a:lnTo>
                <a:lnTo>
                  <a:pt x="419646" y="786738"/>
                </a:lnTo>
                <a:lnTo>
                  <a:pt x="432815" y="835139"/>
                </a:lnTo>
                <a:lnTo>
                  <a:pt x="394428" y="835139"/>
                </a:lnTo>
                <a:lnTo>
                  <a:pt x="356028" y="835139"/>
                </a:lnTo>
                <a:lnTo>
                  <a:pt x="317605" y="835139"/>
                </a:lnTo>
                <a:lnTo>
                  <a:pt x="279146" y="835139"/>
                </a:lnTo>
                <a:lnTo>
                  <a:pt x="264653" y="784094"/>
                </a:lnTo>
                <a:lnTo>
                  <a:pt x="250137" y="733051"/>
                </a:lnTo>
                <a:lnTo>
                  <a:pt x="235602" y="682011"/>
                </a:lnTo>
                <a:lnTo>
                  <a:pt x="221055" y="630971"/>
                </a:lnTo>
                <a:lnTo>
                  <a:pt x="206501" y="579932"/>
                </a:lnTo>
                <a:lnTo>
                  <a:pt x="193468" y="539053"/>
                </a:lnTo>
                <a:lnTo>
                  <a:pt x="166227" y="501029"/>
                </a:lnTo>
                <a:lnTo>
                  <a:pt x="148589" y="496188"/>
                </a:lnTo>
                <a:lnTo>
                  <a:pt x="144652" y="496188"/>
                </a:lnTo>
                <a:lnTo>
                  <a:pt x="140588" y="496188"/>
                </a:lnTo>
                <a:lnTo>
                  <a:pt x="136651" y="496188"/>
                </a:lnTo>
                <a:lnTo>
                  <a:pt x="136651" y="544608"/>
                </a:lnTo>
                <a:lnTo>
                  <a:pt x="136651" y="593028"/>
                </a:lnTo>
                <a:lnTo>
                  <a:pt x="136651" y="835139"/>
                </a:lnTo>
                <a:lnTo>
                  <a:pt x="102477" y="835139"/>
                </a:lnTo>
                <a:lnTo>
                  <a:pt x="68326" y="835139"/>
                </a:lnTo>
                <a:lnTo>
                  <a:pt x="34174" y="835139"/>
                </a:lnTo>
                <a:lnTo>
                  <a:pt x="0" y="835139"/>
                </a:lnTo>
                <a:lnTo>
                  <a:pt x="0" y="782944"/>
                </a:lnTo>
                <a:lnTo>
                  <a:pt x="0" y="5219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27957" y="5576823"/>
            <a:ext cx="421640" cy="849630"/>
          </a:xfrm>
          <a:custGeom>
            <a:avLst/>
            <a:gdLst/>
            <a:ahLst/>
            <a:cxnLst/>
            <a:rect l="l" t="t" r="r" b="b"/>
            <a:pathLst>
              <a:path w="421639" h="849629">
                <a:moveTo>
                  <a:pt x="0" y="0"/>
                </a:moveTo>
                <a:lnTo>
                  <a:pt x="33909" y="0"/>
                </a:lnTo>
                <a:lnTo>
                  <a:pt x="67817" y="0"/>
                </a:lnTo>
                <a:lnTo>
                  <a:pt x="101726" y="0"/>
                </a:lnTo>
                <a:lnTo>
                  <a:pt x="135635" y="0"/>
                </a:lnTo>
                <a:lnTo>
                  <a:pt x="135635" y="50943"/>
                </a:lnTo>
                <a:lnTo>
                  <a:pt x="135635" y="509409"/>
                </a:lnTo>
                <a:lnTo>
                  <a:pt x="136894" y="541697"/>
                </a:lnTo>
                <a:lnTo>
                  <a:pt x="146887" y="595061"/>
                </a:lnTo>
                <a:lnTo>
                  <a:pt x="166530" y="632944"/>
                </a:lnTo>
                <a:lnTo>
                  <a:pt x="210946" y="654557"/>
                </a:lnTo>
                <a:lnTo>
                  <a:pt x="227595" y="652191"/>
                </a:lnTo>
                <a:lnTo>
                  <a:pt x="266064" y="616699"/>
                </a:lnTo>
                <a:lnTo>
                  <a:pt x="281035" y="570950"/>
                </a:lnTo>
                <a:lnTo>
                  <a:pt x="286003" y="509409"/>
                </a:lnTo>
                <a:lnTo>
                  <a:pt x="286003" y="458469"/>
                </a:lnTo>
                <a:lnTo>
                  <a:pt x="286003" y="407530"/>
                </a:lnTo>
                <a:lnTo>
                  <a:pt x="286003" y="0"/>
                </a:lnTo>
                <a:lnTo>
                  <a:pt x="319913" y="0"/>
                </a:lnTo>
                <a:lnTo>
                  <a:pt x="353822" y="0"/>
                </a:lnTo>
                <a:lnTo>
                  <a:pt x="387731" y="0"/>
                </a:lnTo>
                <a:lnTo>
                  <a:pt x="421639" y="0"/>
                </a:lnTo>
                <a:lnTo>
                  <a:pt x="421639" y="49758"/>
                </a:lnTo>
                <a:lnTo>
                  <a:pt x="421639" y="497573"/>
                </a:lnTo>
                <a:lnTo>
                  <a:pt x="420897" y="534054"/>
                </a:lnTo>
                <a:lnTo>
                  <a:pt x="414889" y="603929"/>
                </a:lnTo>
                <a:lnTo>
                  <a:pt x="402621" y="669163"/>
                </a:lnTo>
                <a:lnTo>
                  <a:pt x="383571" y="726656"/>
                </a:lnTo>
                <a:lnTo>
                  <a:pt x="358282" y="775100"/>
                </a:lnTo>
                <a:lnTo>
                  <a:pt x="331041" y="809684"/>
                </a:lnTo>
                <a:lnTo>
                  <a:pt x="296179" y="833682"/>
                </a:lnTo>
                <a:lnTo>
                  <a:pt x="248554" y="847632"/>
                </a:lnTo>
                <a:lnTo>
                  <a:pt x="221741" y="849376"/>
                </a:lnTo>
                <a:lnTo>
                  <a:pt x="205360" y="848842"/>
                </a:lnTo>
                <a:lnTo>
                  <a:pt x="151764" y="840828"/>
                </a:lnTo>
                <a:lnTo>
                  <a:pt x="101794" y="818576"/>
                </a:lnTo>
                <a:lnTo>
                  <a:pt x="63801" y="776297"/>
                </a:lnTo>
                <a:lnTo>
                  <a:pt x="41528" y="734949"/>
                </a:lnTo>
                <a:lnTo>
                  <a:pt x="23717" y="687562"/>
                </a:lnTo>
                <a:lnTo>
                  <a:pt x="12572" y="638746"/>
                </a:lnTo>
                <a:lnTo>
                  <a:pt x="7072" y="600034"/>
                </a:lnTo>
                <a:lnTo>
                  <a:pt x="785" y="529448"/>
                </a:lnTo>
                <a:lnTo>
                  <a:pt x="0" y="497573"/>
                </a:lnTo>
                <a:lnTo>
                  <a:pt x="0" y="447815"/>
                </a:lnTo>
                <a:lnTo>
                  <a:pt x="0" y="398057"/>
                </a:lnTo>
                <a:lnTo>
                  <a:pt x="0" y="4975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45123" y="5562600"/>
            <a:ext cx="399415" cy="863600"/>
          </a:xfrm>
          <a:custGeom>
            <a:avLst/>
            <a:gdLst/>
            <a:ahLst/>
            <a:cxnLst/>
            <a:rect l="l" t="t" r="r" b="b"/>
            <a:pathLst>
              <a:path w="399414" h="863600">
                <a:moveTo>
                  <a:pt x="203453" y="0"/>
                </a:moveTo>
                <a:lnTo>
                  <a:pt x="243129" y="3716"/>
                </a:lnTo>
                <a:lnTo>
                  <a:pt x="307431" y="33470"/>
                </a:lnTo>
                <a:lnTo>
                  <a:pt x="351966" y="93688"/>
                </a:lnTo>
                <a:lnTo>
                  <a:pt x="367363" y="136647"/>
                </a:lnTo>
                <a:lnTo>
                  <a:pt x="378307" y="188399"/>
                </a:lnTo>
                <a:lnTo>
                  <a:pt x="384810" y="248945"/>
                </a:lnTo>
                <a:lnTo>
                  <a:pt x="352730" y="252500"/>
                </a:lnTo>
                <a:lnTo>
                  <a:pt x="320675" y="256058"/>
                </a:lnTo>
                <a:lnTo>
                  <a:pt x="288619" y="259619"/>
                </a:lnTo>
                <a:lnTo>
                  <a:pt x="256539" y="263182"/>
                </a:lnTo>
                <a:lnTo>
                  <a:pt x="253329" y="236907"/>
                </a:lnTo>
                <a:lnTo>
                  <a:pt x="248665" y="214476"/>
                </a:lnTo>
                <a:lnTo>
                  <a:pt x="226175" y="169934"/>
                </a:lnTo>
                <a:lnTo>
                  <a:pt x="189991" y="155511"/>
                </a:lnTo>
                <a:lnTo>
                  <a:pt x="178823" y="156704"/>
                </a:lnTo>
                <a:lnTo>
                  <a:pt x="148937" y="184658"/>
                </a:lnTo>
                <a:lnTo>
                  <a:pt x="142239" y="221030"/>
                </a:lnTo>
                <a:lnTo>
                  <a:pt x="142859" y="230746"/>
                </a:lnTo>
                <a:lnTo>
                  <a:pt x="168322" y="272867"/>
                </a:lnTo>
                <a:lnTo>
                  <a:pt x="239150" y="305958"/>
                </a:lnTo>
                <a:lnTo>
                  <a:pt x="274240" y="324346"/>
                </a:lnTo>
                <a:lnTo>
                  <a:pt x="325500" y="361441"/>
                </a:lnTo>
                <a:lnTo>
                  <a:pt x="358806" y="403245"/>
                </a:lnTo>
                <a:lnTo>
                  <a:pt x="381635" y="454012"/>
                </a:lnTo>
                <a:lnTo>
                  <a:pt x="394779" y="512546"/>
                </a:lnTo>
                <a:lnTo>
                  <a:pt x="399161" y="577634"/>
                </a:lnTo>
                <a:lnTo>
                  <a:pt x="397706" y="617010"/>
                </a:lnTo>
                <a:lnTo>
                  <a:pt x="386034" y="691066"/>
                </a:lnTo>
                <a:lnTo>
                  <a:pt x="362910" y="757591"/>
                </a:lnTo>
                <a:lnTo>
                  <a:pt x="330144" y="808998"/>
                </a:lnTo>
                <a:lnTo>
                  <a:pt x="287924" y="843888"/>
                </a:lnTo>
                <a:lnTo>
                  <a:pt x="234965" y="861409"/>
                </a:lnTo>
                <a:lnTo>
                  <a:pt x="204342" y="863600"/>
                </a:lnTo>
                <a:lnTo>
                  <a:pt x="152550" y="858473"/>
                </a:lnTo>
                <a:lnTo>
                  <a:pt x="109378" y="843092"/>
                </a:lnTo>
                <a:lnTo>
                  <a:pt x="74826" y="817458"/>
                </a:lnTo>
                <a:lnTo>
                  <a:pt x="48895" y="781570"/>
                </a:lnTo>
                <a:lnTo>
                  <a:pt x="29628" y="737779"/>
                </a:lnTo>
                <a:lnTo>
                  <a:pt x="15065" y="688433"/>
                </a:lnTo>
                <a:lnTo>
                  <a:pt x="5193" y="633532"/>
                </a:lnTo>
                <a:lnTo>
                  <a:pt x="0" y="573074"/>
                </a:lnTo>
                <a:lnTo>
                  <a:pt x="32309" y="569228"/>
                </a:lnTo>
                <a:lnTo>
                  <a:pt x="64642" y="565384"/>
                </a:lnTo>
                <a:lnTo>
                  <a:pt x="96976" y="561541"/>
                </a:lnTo>
                <a:lnTo>
                  <a:pt x="129286" y="557695"/>
                </a:lnTo>
                <a:lnTo>
                  <a:pt x="131929" y="585822"/>
                </a:lnTo>
                <a:lnTo>
                  <a:pt x="135667" y="610388"/>
                </a:lnTo>
                <a:lnTo>
                  <a:pt x="146430" y="648843"/>
                </a:lnTo>
                <a:lnTo>
                  <a:pt x="171942" y="686865"/>
                </a:lnTo>
                <a:lnTo>
                  <a:pt x="206501" y="699541"/>
                </a:lnTo>
                <a:lnTo>
                  <a:pt x="220221" y="697920"/>
                </a:lnTo>
                <a:lnTo>
                  <a:pt x="251333" y="673620"/>
                </a:lnTo>
                <a:lnTo>
                  <a:pt x="266102" y="630095"/>
                </a:lnTo>
                <a:lnTo>
                  <a:pt x="267080" y="613524"/>
                </a:lnTo>
                <a:lnTo>
                  <a:pt x="266150" y="597712"/>
                </a:lnTo>
                <a:lnTo>
                  <a:pt x="252095" y="555409"/>
                </a:lnTo>
                <a:lnTo>
                  <a:pt x="207285" y="518566"/>
                </a:lnTo>
                <a:lnTo>
                  <a:pt x="182499" y="506996"/>
                </a:lnTo>
                <a:lnTo>
                  <a:pt x="140946" y="486343"/>
                </a:lnTo>
                <a:lnTo>
                  <a:pt x="105822" y="462560"/>
                </a:lnTo>
                <a:lnTo>
                  <a:pt x="77128" y="435646"/>
                </a:lnTo>
                <a:lnTo>
                  <a:pt x="38101" y="371807"/>
                </a:lnTo>
                <a:lnTo>
                  <a:pt x="26114" y="333675"/>
                </a:lnTo>
                <a:lnTo>
                  <a:pt x="18913" y="291201"/>
                </a:lnTo>
                <a:lnTo>
                  <a:pt x="16510" y="244386"/>
                </a:lnTo>
                <a:lnTo>
                  <a:pt x="17726" y="212644"/>
                </a:lnTo>
                <a:lnTo>
                  <a:pt x="27493" y="151828"/>
                </a:lnTo>
                <a:lnTo>
                  <a:pt x="47190" y="95666"/>
                </a:lnTo>
                <a:lnTo>
                  <a:pt x="76769" y="50665"/>
                </a:lnTo>
                <a:lnTo>
                  <a:pt x="116800" y="18425"/>
                </a:lnTo>
                <a:lnTo>
                  <a:pt x="170902" y="2047"/>
                </a:lnTo>
                <a:lnTo>
                  <a:pt x="203453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39917" y="5562600"/>
            <a:ext cx="455930" cy="863600"/>
          </a:xfrm>
          <a:custGeom>
            <a:avLst/>
            <a:gdLst/>
            <a:ahLst/>
            <a:cxnLst/>
            <a:rect l="l" t="t" r="r" b="b"/>
            <a:pathLst>
              <a:path w="455929" h="863600">
                <a:moveTo>
                  <a:pt x="227203" y="0"/>
                </a:moveTo>
                <a:lnTo>
                  <a:pt x="278997" y="6996"/>
                </a:lnTo>
                <a:lnTo>
                  <a:pt x="324469" y="27984"/>
                </a:lnTo>
                <a:lnTo>
                  <a:pt x="363630" y="62965"/>
                </a:lnTo>
                <a:lnTo>
                  <a:pt x="396494" y="111937"/>
                </a:lnTo>
                <a:lnTo>
                  <a:pt x="414655" y="151742"/>
                </a:lnTo>
                <a:lnTo>
                  <a:pt x="429514" y="196532"/>
                </a:lnTo>
                <a:lnTo>
                  <a:pt x="441071" y="246306"/>
                </a:lnTo>
                <a:lnTo>
                  <a:pt x="449326" y="301066"/>
                </a:lnTo>
                <a:lnTo>
                  <a:pt x="454279" y="360810"/>
                </a:lnTo>
                <a:lnTo>
                  <a:pt x="455930" y="425538"/>
                </a:lnTo>
                <a:lnTo>
                  <a:pt x="454893" y="481990"/>
                </a:lnTo>
                <a:lnTo>
                  <a:pt x="451784" y="534227"/>
                </a:lnTo>
                <a:lnTo>
                  <a:pt x="446603" y="582248"/>
                </a:lnTo>
                <a:lnTo>
                  <a:pt x="439348" y="626054"/>
                </a:lnTo>
                <a:lnTo>
                  <a:pt x="430022" y="665645"/>
                </a:lnTo>
                <a:lnTo>
                  <a:pt x="415561" y="709900"/>
                </a:lnTo>
                <a:lnTo>
                  <a:pt x="398256" y="748958"/>
                </a:lnTo>
                <a:lnTo>
                  <a:pt x="378069" y="782818"/>
                </a:lnTo>
                <a:lnTo>
                  <a:pt x="328890" y="834282"/>
                </a:lnTo>
                <a:lnTo>
                  <a:pt x="267739" y="860342"/>
                </a:lnTo>
                <a:lnTo>
                  <a:pt x="232664" y="863600"/>
                </a:lnTo>
                <a:lnTo>
                  <a:pt x="197038" y="860787"/>
                </a:lnTo>
                <a:lnTo>
                  <a:pt x="135455" y="838284"/>
                </a:lnTo>
                <a:lnTo>
                  <a:pt x="86234" y="792816"/>
                </a:lnTo>
                <a:lnTo>
                  <a:pt x="65293" y="760490"/>
                </a:lnTo>
                <a:lnTo>
                  <a:pt x="46662" y="721613"/>
                </a:lnTo>
                <a:lnTo>
                  <a:pt x="30353" y="676186"/>
                </a:lnTo>
                <a:lnTo>
                  <a:pt x="19442" y="635258"/>
                </a:lnTo>
                <a:lnTo>
                  <a:pt x="10945" y="590414"/>
                </a:lnTo>
                <a:lnTo>
                  <a:pt x="4868" y="541652"/>
                </a:lnTo>
                <a:lnTo>
                  <a:pt x="1218" y="488971"/>
                </a:lnTo>
                <a:lnTo>
                  <a:pt x="0" y="432371"/>
                </a:lnTo>
                <a:lnTo>
                  <a:pt x="1228" y="375790"/>
                </a:lnTo>
                <a:lnTo>
                  <a:pt x="4911" y="322906"/>
                </a:lnTo>
                <a:lnTo>
                  <a:pt x="11046" y="273718"/>
                </a:lnTo>
                <a:lnTo>
                  <a:pt x="19632" y="228227"/>
                </a:lnTo>
                <a:lnTo>
                  <a:pt x="30666" y="186432"/>
                </a:lnTo>
                <a:lnTo>
                  <a:pt x="44147" y="148333"/>
                </a:lnTo>
                <a:lnTo>
                  <a:pt x="93025" y="64084"/>
                </a:lnTo>
                <a:lnTo>
                  <a:pt x="131873" y="28481"/>
                </a:lnTo>
                <a:lnTo>
                  <a:pt x="176603" y="7120"/>
                </a:lnTo>
                <a:lnTo>
                  <a:pt x="227203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33800" y="5562600"/>
            <a:ext cx="427990" cy="863600"/>
          </a:xfrm>
          <a:custGeom>
            <a:avLst/>
            <a:gdLst/>
            <a:ahLst/>
            <a:cxnLst/>
            <a:rect l="l" t="t" r="r" b="b"/>
            <a:pathLst>
              <a:path w="427989" h="863600">
                <a:moveTo>
                  <a:pt x="222376" y="0"/>
                </a:moveTo>
                <a:lnTo>
                  <a:pt x="261764" y="3979"/>
                </a:lnTo>
                <a:lnTo>
                  <a:pt x="327157" y="35865"/>
                </a:lnTo>
                <a:lnTo>
                  <a:pt x="353187" y="63804"/>
                </a:lnTo>
                <a:lnTo>
                  <a:pt x="375400" y="99976"/>
                </a:lnTo>
                <a:lnTo>
                  <a:pt x="394588" y="144692"/>
                </a:lnTo>
                <a:lnTo>
                  <a:pt x="410729" y="197955"/>
                </a:lnTo>
                <a:lnTo>
                  <a:pt x="423799" y="259765"/>
                </a:lnTo>
                <a:lnTo>
                  <a:pt x="393795" y="272436"/>
                </a:lnTo>
                <a:lnTo>
                  <a:pt x="363791" y="285110"/>
                </a:lnTo>
                <a:lnTo>
                  <a:pt x="333787" y="297786"/>
                </a:lnTo>
                <a:lnTo>
                  <a:pt x="303784" y="310464"/>
                </a:lnTo>
                <a:lnTo>
                  <a:pt x="300595" y="292659"/>
                </a:lnTo>
                <a:lnTo>
                  <a:pt x="290575" y="254634"/>
                </a:lnTo>
                <a:lnTo>
                  <a:pt x="270591" y="217894"/>
                </a:lnTo>
                <a:lnTo>
                  <a:pt x="235632" y="194111"/>
                </a:lnTo>
                <a:lnTo>
                  <a:pt x="225678" y="193116"/>
                </a:lnTo>
                <a:lnTo>
                  <a:pt x="203963" y="197526"/>
                </a:lnTo>
                <a:lnTo>
                  <a:pt x="168582" y="232801"/>
                </a:lnTo>
                <a:lnTo>
                  <a:pt x="146772" y="293573"/>
                </a:lnTo>
                <a:lnTo>
                  <a:pt x="137437" y="375787"/>
                </a:lnTo>
                <a:lnTo>
                  <a:pt x="136271" y="428091"/>
                </a:lnTo>
                <a:lnTo>
                  <a:pt x="137654" y="492051"/>
                </a:lnTo>
                <a:lnTo>
                  <a:pt x="141811" y="545095"/>
                </a:lnTo>
                <a:lnTo>
                  <a:pt x="148754" y="587220"/>
                </a:lnTo>
                <a:lnTo>
                  <a:pt x="170686" y="640953"/>
                </a:lnTo>
                <a:lnTo>
                  <a:pt x="201876" y="666695"/>
                </a:lnTo>
                <a:lnTo>
                  <a:pt x="220852" y="669912"/>
                </a:lnTo>
                <a:lnTo>
                  <a:pt x="239188" y="667314"/>
                </a:lnTo>
                <a:lnTo>
                  <a:pt x="279908" y="628332"/>
                </a:lnTo>
                <a:lnTo>
                  <a:pt x="297148" y="577346"/>
                </a:lnTo>
                <a:lnTo>
                  <a:pt x="308863" y="507568"/>
                </a:lnTo>
                <a:lnTo>
                  <a:pt x="338657" y="524656"/>
                </a:lnTo>
                <a:lnTo>
                  <a:pt x="368426" y="541743"/>
                </a:lnTo>
                <a:lnTo>
                  <a:pt x="398196" y="558831"/>
                </a:lnTo>
                <a:lnTo>
                  <a:pt x="427989" y="575919"/>
                </a:lnTo>
                <a:lnTo>
                  <a:pt x="421130" y="621529"/>
                </a:lnTo>
                <a:lnTo>
                  <a:pt x="412543" y="663224"/>
                </a:lnTo>
                <a:lnTo>
                  <a:pt x="402218" y="701001"/>
                </a:lnTo>
                <a:lnTo>
                  <a:pt x="376499" y="764801"/>
                </a:lnTo>
                <a:lnTo>
                  <a:pt x="344495" y="812935"/>
                </a:lnTo>
                <a:lnTo>
                  <a:pt x="305683" y="845335"/>
                </a:lnTo>
                <a:lnTo>
                  <a:pt x="256966" y="861570"/>
                </a:lnTo>
                <a:lnTo>
                  <a:pt x="228726" y="863600"/>
                </a:lnTo>
                <a:lnTo>
                  <a:pt x="194480" y="861128"/>
                </a:lnTo>
                <a:lnTo>
                  <a:pt x="135893" y="841349"/>
                </a:lnTo>
                <a:lnTo>
                  <a:pt x="89527" y="800503"/>
                </a:lnTo>
                <a:lnTo>
                  <a:pt x="50284" y="730908"/>
                </a:lnTo>
                <a:lnTo>
                  <a:pt x="33020" y="684847"/>
                </a:lnTo>
                <a:lnTo>
                  <a:pt x="21149" y="642763"/>
                </a:lnTo>
                <a:lnTo>
                  <a:pt x="11905" y="596217"/>
                </a:lnTo>
                <a:lnTo>
                  <a:pt x="5295" y="545209"/>
                </a:lnTo>
                <a:lnTo>
                  <a:pt x="1324" y="489738"/>
                </a:lnTo>
                <a:lnTo>
                  <a:pt x="0" y="429806"/>
                </a:lnTo>
                <a:lnTo>
                  <a:pt x="1609" y="363400"/>
                </a:lnTo>
                <a:lnTo>
                  <a:pt x="6439" y="302323"/>
                </a:lnTo>
                <a:lnTo>
                  <a:pt x="14493" y="246573"/>
                </a:lnTo>
                <a:lnTo>
                  <a:pt x="25776" y="196151"/>
                </a:lnTo>
                <a:lnTo>
                  <a:pt x="40290" y="151056"/>
                </a:lnTo>
                <a:lnTo>
                  <a:pt x="58038" y="111290"/>
                </a:lnTo>
                <a:lnTo>
                  <a:pt x="90110" y="62600"/>
                </a:lnTo>
                <a:lnTo>
                  <a:pt x="128206" y="27822"/>
                </a:lnTo>
                <a:lnTo>
                  <a:pt x="172303" y="6955"/>
                </a:lnTo>
                <a:lnTo>
                  <a:pt x="222376" y="0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2600" y="672083"/>
            <a:ext cx="3276600" cy="29824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47800" y="457200"/>
            <a:ext cx="1292352" cy="9829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4800" y="2362200"/>
            <a:ext cx="2857500" cy="41605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96200" y="5562600"/>
            <a:ext cx="765048" cy="9829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62300" y="228600"/>
            <a:ext cx="2458212" cy="32004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66103" y="3717416"/>
            <a:ext cx="1842325" cy="7490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3752" y="1520939"/>
            <a:ext cx="892314" cy="6515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19600" y="4419600"/>
            <a:ext cx="1828800" cy="182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7000" y="4419600"/>
            <a:ext cx="2057400" cy="2057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0600" y="3810000"/>
            <a:ext cx="3429000" cy="25725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89303" y="311911"/>
            <a:ext cx="6746748" cy="1358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96200" y="2971800"/>
            <a:ext cx="1039368" cy="1257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5400" y="1905000"/>
            <a:ext cx="1120139" cy="15087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600" y="3200400"/>
            <a:ext cx="1406652" cy="9936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7000" y="2362200"/>
            <a:ext cx="1211579" cy="8229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14800" y="2133600"/>
            <a:ext cx="1280160" cy="1371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1727" y="391668"/>
            <a:ext cx="6898385" cy="33581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64552" y="762000"/>
            <a:ext cx="1679447" cy="228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6800" y="4876800"/>
            <a:ext cx="2286000" cy="17236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34000" y="3124200"/>
            <a:ext cx="3429000" cy="3601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7400" y="3581400"/>
            <a:ext cx="822960" cy="9829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8200" y="381000"/>
            <a:ext cx="1496568" cy="9829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05200" y="5181600"/>
            <a:ext cx="1635252" cy="12222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3800" y="3505200"/>
            <a:ext cx="1382268" cy="11079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3200" y="152400"/>
            <a:ext cx="1325879" cy="8793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3375" y="1891283"/>
            <a:ext cx="7870698" cy="2407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2200" y="3886200"/>
            <a:ext cx="2667000" cy="2667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304800"/>
            <a:ext cx="3657600" cy="2350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1200" y="4030978"/>
            <a:ext cx="3886200" cy="2827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8200" y="4419600"/>
            <a:ext cx="1267968" cy="8107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8200" y="5410200"/>
            <a:ext cx="845819" cy="12679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000" y="685800"/>
            <a:ext cx="1417320" cy="14066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10400" y="381000"/>
            <a:ext cx="1018031" cy="13609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2406" y="639825"/>
            <a:ext cx="60109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C00000"/>
                </a:solidFill>
                <a:latin typeface="Constantia"/>
                <a:cs typeface="Constantia"/>
              </a:rPr>
              <a:t>Reasons for </a:t>
            </a:r>
            <a:r>
              <a:rPr sz="4000" spc="-5" dirty="0">
                <a:solidFill>
                  <a:srgbClr val="C00000"/>
                </a:solidFill>
                <a:latin typeface="Constantia"/>
                <a:cs typeface="Constantia"/>
              </a:rPr>
              <a:t>drug</a:t>
            </a:r>
            <a:r>
              <a:rPr sz="4000" spc="-41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4000" spc="-5" dirty="0">
                <a:solidFill>
                  <a:srgbClr val="C00000"/>
                </a:solidFill>
                <a:latin typeface="Constantia"/>
                <a:cs typeface="Constantia"/>
              </a:rPr>
              <a:t>addiction:</a:t>
            </a:r>
            <a:endParaRPr sz="40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406" y="1562861"/>
            <a:ext cx="5790565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z="2400" spc="-5" dirty="0">
                <a:latin typeface="Bell MT"/>
                <a:cs typeface="Bell MT"/>
              </a:rPr>
              <a:t>Curiosity</a:t>
            </a:r>
            <a:endParaRPr sz="2400">
              <a:latin typeface="Bell MT"/>
              <a:cs typeface="Bell MT"/>
            </a:endParaRPr>
          </a:p>
          <a:p>
            <a:pPr marL="299085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400" spc="-80" dirty="0">
                <a:latin typeface="Bell MT"/>
                <a:cs typeface="Bell MT"/>
              </a:rPr>
              <a:t>To </a:t>
            </a:r>
            <a:r>
              <a:rPr sz="2400" spc="-20" dirty="0">
                <a:latin typeface="Bell MT"/>
                <a:cs typeface="Bell MT"/>
              </a:rPr>
              <a:t>relieve</a:t>
            </a:r>
            <a:r>
              <a:rPr sz="2400" spc="90" dirty="0">
                <a:latin typeface="Bell MT"/>
                <a:cs typeface="Bell MT"/>
              </a:rPr>
              <a:t> </a:t>
            </a:r>
            <a:r>
              <a:rPr sz="2400" spc="-5" dirty="0">
                <a:latin typeface="Bell MT"/>
                <a:cs typeface="Bell MT"/>
              </a:rPr>
              <a:t>boredom.</a:t>
            </a:r>
            <a:endParaRPr sz="2400">
              <a:latin typeface="Bell MT"/>
              <a:cs typeface="Bell MT"/>
            </a:endParaRPr>
          </a:p>
          <a:p>
            <a:pPr marL="299085" marR="508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400" spc="-30" dirty="0">
                <a:latin typeface="Bell MT"/>
                <a:cs typeface="Bell MT"/>
              </a:rPr>
              <a:t>People </a:t>
            </a:r>
            <a:r>
              <a:rPr sz="2400" spc="-5" dirty="0">
                <a:latin typeface="Bell MT"/>
                <a:cs typeface="Bell MT"/>
              </a:rPr>
              <a:t>suffering from </a:t>
            </a:r>
            <a:r>
              <a:rPr sz="2400" spc="-40" dirty="0">
                <a:latin typeface="Bell MT"/>
                <a:cs typeface="Bell MT"/>
              </a:rPr>
              <a:t>anxiety, </a:t>
            </a:r>
            <a:r>
              <a:rPr sz="2400" dirty="0">
                <a:latin typeface="Bell MT"/>
                <a:cs typeface="Bell MT"/>
              </a:rPr>
              <a:t>depression or  other </a:t>
            </a:r>
            <a:r>
              <a:rPr sz="2400" spc="-5" dirty="0">
                <a:latin typeface="Bell MT"/>
                <a:cs typeface="Bell MT"/>
              </a:rPr>
              <a:t>mental </a:t>
            </a:r>
            <a:r>
              <a:rPr sz="2400" spc="-10" dirty="0">
                <a:latin typeface="Bell MT"/>
                <a:cs typeface="Bell MT"/>
              </a:rPr>
              <a:t>illnesses </a:t>
            </a:r>
            <a:r>
              <a:rPr sz="2400" spc="-5" dirty="0">
                <a:latin typeface="Bell MT"/>
                <a:cs typeface="Bell MT"/>
              </a:rPr>
              <a:t>use </a:t>
            </a:r>
            <a:r>
              <a:rPr sz="2400" dirty="0">
                <a:latin typeface="Bell MT"/>
                <a:cs typeface="Bell MT"/>
              </a:rPr>
              <a:t>drugs and alcohol  to </a:t>
            </a:r>
            <a:r>
              <a:rPr sz="2400" spc="-5" dirty="0">
                <a:latin typeface="Bell MT"/>
                <a:cs typeface="Bell MT"/>
              </a:rPr>
              <a:t>ease their </a:t>
            </a:r>
            <a:r>
              <a:rPr sz="2400" spc="-10" dirty="0">
                <a:latin typeface="Bell MT"/>
                <a:cs typeface="Bell MT"/>
              </a:rPr>
              <a:t>suffering.</a:t>
            </a:r>
            <a:endParaRPr sz="2400">
              <a:latin typeface="Bell MT"/>
              <a:cs typeface="Bell MT"/>
            </a:endParaRPr>
          </a:p>
          <a:p>
            <a:pPr marL="299085" marR="478790" indent="-287020">
              <a:lnSpc>
                <a:spcPct val="100000"/>
              </a:lnSpc>
              <a:buFont typeface="Arial"/>
              <a:buChar char="•"/>
              <a:tabLst>
                <a:tab pos="375285" algn="l"/>
                <a:tab pos="375920" algn="l"/>
              </a:tabLst>
            </a:pPr>
            <a:r>
              <a:rPr dirty="0"/>
              <a:t>	</a:t>
            </a:r>
            <a:r>
              <a:rPr sz="2400" spc="-30" dirty="0">
                <a:latin typeface="Bell MT"/>
                <a:cs typeface="Bell MT"/>
              </a:rPr>
              <a:t>People </a:t>
            </a:r>
            <a:r>
              <a:rPr sz="2400" dirty="0">
                <a:latin typeface="Bell MT"/>
                <a:cs typeface="Bell MT"/>
              </a:rPr>
              <a:t>see </a:t>
            </a:r>
            <a:r>
              <a:rPr sz="2400" spc="-15" dirty="0">
                <a:latin typeface="Bell MT"/>
                <a:cs typeface="Bell MT"/>
              </a:rPr>
              <a:t>family members, </a:t>
            </a:r>
            <a:r>
              <a:rPr sz="2400" spc="-20" dirty="0">
                <a:latin typeface="Bell MT"/>
                <a:cs typeface="Bell MT"/>
              </a:rPr>
              <a:t>friends, </a:t>
            </a:r>
            <a:r>
              <a:rPr sz="2400" dirty="0">
                <a:latin typeface="Bell MT"/>
                <a:cs typeface="Bell MT"/>
              </a:rPr>
              <a:t>role  </a:t>
            </a:r>
            <a:r>
              <a:rPr sz="2400" spc="-5" dirty="0">
                <a:latin typeface="Bell MT"/>
                <a:cs typeface="Bell MT"/>
              </a:rPr>
              <a:t>models </a:t>
            </a:r>
            <a:r>
              <a:rPr sz="2400" dirty="0">
                <a:latin typeface="Bell MT"/>
                <a:cs typeface="Bell MT"/>
              </a:rPr>
              <a:t>or entertainers </a:t>
            </a:r>
            <a:r>
              <a:rPr sz="2400" spc="-5" dirty="0">
                <a:latin typeface="Bell MT"/>
                <a:cs typeface="Bell MT"/>
              </a:rPr>
              <a:t>using</a:t>
            </a:r>
            <a:r>
              <a:rPr sz="2400" spc="-10" dirty="0">
                <a:latin typeface="Bell MT"/>
                <a:cs typeface="Bell MT"/>
              </a:rPr>
              <a:t> </a:t>
            </a:r>
            <a:r>
              <a:rPr sz="2400" spc="-15" dirty="0">
                <a:latin typeface="Bell MT"/>
                <a:cs typeface="Bell MT"/>
              </a:rPr>
              <a:t>drugs.</a:t>
            </a:r>
            <a:endParaRPr sz="2400">
              <a:latin typeface="Bell MT"/>
              <a:cs typeface="Bell MT"/>
            </a:endParaRPr>
          </a:p>
          <a:p>
            <a:pPr marL="299085" marR="398780" indent="-287020">
              <a:lnSpc>
                <a:spcPct val="100000"/>
              </a:lnSpc>
              <a:buFont typeface="Arial"/>
              <a:buChar char="•"/>
              <a:tabLst>
                <a:tab pos="375285" algn="l"/>
                <a:tab pos="375920" algn="l"/>
              </a:tabLst>
            </a:pPr>
            <a:r>
              <a:rPr dirty="0"/>
              <a:t>	</a:t>
            </a:r>
            <a:r>
              <a:rPr sz="2400" spc="-30" dirty="0">
                <a:latin typeface="Bell MT"/>
                <a:cs typeface="Bell MT"/>
              </a:rPr>
              <a:t>People </a:t>
            </a:r>
            <a:r>
              <a:rPr sz="2400" spc="-5" dirty="0">
                <a:latin typeface="Bell MT"/>
                <a:cs typeface="Bell MT"/>
              </a:rPr>
              <a:t>get </a:t>
            </a:r>
            <a:r>
              <a:rPr sz="2400" spc="-15" dirty="0">
                <a:latin typeface="Bell MT"/>
                <a:cs typeface="Bell MT"/>
              </a:rPr>
              <a:t>physically </a:t>
            </a:r>
            <a:r>
              <a:rPr sz="2400" spc="-10" dirty="0">
                <a:latin typeface="Bell MT"/>
                <a:cs typeface="Bell MT"/>
              </a:rPr>
              <a:t>injured </a:t>
            </a:r>
            <a:r>
              <a:rPr sz="2400" dirty="0">
                <a:latin typeface="Bell MT"/>
                <a:cs typeface="Bell MT"/>
              </a:rPr>
              <a:t>and  </a:t>
            </a:r>
            <a:r>
              <a:rPr sz="2400" spc="-10" dirty="0">
                <a:latin typeface="Bell MT"/>
                <a:cs typeface="Bell MT"/>
              </a:rPr>
              <a:t>unintentionally </a:t>
            </a:r>
            <a:r>
              <a:rPr sz="2400" spc="-5" dirty="0">
                <a:latin typeface="Bell MT"/>
                <a:cs typeface="Bell MT"/>
              </a:rPr>
              <a:t>get </a:t>
            </a:r>
            <a:r>
              <a:rPr sz="2400" spc="-20" dirty="0">
                <a:latin typeface="Bell MT"/>
                <a:cs typeface="Bell MT"/>
              </a:rPr>
              <a:t>hooked </a:t>
            </a:r>
            <a:r>
              <a:rPr sz="2400" dirty="0">
                <a:latin typeface="Bell MT"/>
                <a:cs typeface="Bell MT"/>
              </a:rPr>
              <a:t>on </a:t>
            </a:r>
            <a:r>
              <a:rPr sz="2400" spc="-5" dirty="0">
                <a:latin typeface="Bell MT"/>
                <a:cs typeface="Bell MT"/>
              </a:rPr>
              <a:t>prescribed  </a:t>
            </a:r>
            <a:r>
              <a:rPr sz="2400" spc="-15" dirty="0">
                <a:latin typeface="Bell MT"/>
                <a:cs typeface="Bell MT"/>
              </a:rPr>
              <a:t>drugs.</a:t>
            </a:r>
            <a:endParaRPr sz="2400">
              <a:latin typeface="Bell MT"/>
              <a:cs typeface="Bell MT"/>
            </a:endParaRPr>
          </a:p>
          <a:p>
            <a:pPr marL="375285" indent="-3632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75285" algn="l"/>
                <a:tab pos="375920" algn="l"/>
              </a:tabLst>
            </a:pPr>
            <a:r>
              <a:rPr sz="2400" spc="-30" dirty="0">
                <a:latin typeface="Bell MT"/>
                <a:cs typeface="Bell MT"/>
              </a:rPr>
              <a:t>People </a:t>
            </a:r>
            <a:r>
              <a:rPr sz="2400" dirty="0">
                <a:latin typeface="Bell MT"/>
                <a:cs typeface="Bell MT"/>
              </a:rPr>
              <a:t>think drugs will </a:t>
            </a:r>
            <a:r>
              <a:rPr sz="2400" spc="-5" dirty="0">
                <a:latin typeface="Bell MT"/>
                <a:cs typeface="Bell MT"/>
              </a:rPr>
              <a:t>help </a:t>
            </a:r>
            <a:r>
              <a:rPr sz="2400" dirty="0">
                <a:latin typeface="Bell MT"/>
                <a:cs typeface="Bell MT"/>
              </a:rPr>
              <a:t>them </a:t>
            </a:r>
            <a:r>
              <a:rPr sz="2400" spc="-5" dirty="0">
                <a:latin typeface="Bell MT"/>
                <a:cs typeface="Bell MT"/>
              </a:rPr>
              <a:t>fit</a:t>
            </a:r>
            <a:r>
              <a:rPr sz="2400" spc="-15" dirty="0">
                <a:latin typeface="Bell MT"/>
                <a:cs typeface="Bell MT"/>
              </a:rPr>
              <a:t> </a:t>
            </a:r>
            <a:r>
              <a:rPr sz="2400" spc="-5" dirty="0">
                <a:latin typeface="Bell MT"/>
                <a:cs typeface="Bell MT"/>
              </a:rPr>
              <a:t>in.</a:t>
            </a:r>
            <a:endParaRPr sz="2400">
              <a:latin typeface="Bell MT"/>
              <a:cs typeface="Bel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31507" y="2348483"/>
            <a:ext cx="1932431" cy="2580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3100" y="415797"/>
            <a:ext cx="56451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861B00"/>
                </a:solidFill>
                <a:latin typeface="Arial Black"/>
                <a:cs typeface="Arial Black"/>
              </a:rPr>
              <a:t>RISK</a:t>
            </a:r>
            <a:r>
              <a:rPr sz="5400" spc="-100" dirty="0">
                <a:solidFill>
                  <a:srgbClr val="861B00"/>
                </a:solidFill>
                <a:latin typeface="Arial Black"/>
                <a:cs typeface="Arial Black"/>
              </a:rPr>
              <a:t> </a:t>
            </a:r>
            <a:r>
              <a:rPr sz="5400" spc="-110" dirty="0">
                <a:solidFill>
                  <a:srgbClr val="861B00"/>
                </a:solidFill>
                <a:latin typeface="Arial Black"/>
                <a:cs typeface="Arial Black"/>
              </a:rPr>
              <a:t>FACTORS</a:t>
            </a:r>
            <a:endParaRPr sz="5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644" y="1296438"/>
            <a:ext cx="5432425" cy="36106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spc="-30" dirty="0">
                <a:solidFill>
                  <a:srgbClr val="861B00"/>
                </a:solidFill>
                <a:latin typeface="Constantia"/>
                <a:cs typeface="Constantia"/>
              </a:rPr>
              <a:t>Family </a:t>
            </a:r>
            <a:r>
              <a:rPr sz="2800" b="1" spc="-15" dirty="0">
                <a:solidFill>
                  <a:srgbClr val="861B00"/>
                </a:solidFill>
                <a:latin typeface="Constantia"/>
                <a:cs typeface="Constantia"/>
              </a:rPr>
              <a:t>management</a:t>
            </a:r>
            <a:r>
              <a:rPr sz="2800" b="1" spc="-130" dirty="0">
                <a:solidFill>
                  <a:srgbClr val="861B00"/>
                </a:solidFill>
                <a:latin typeface="Constantia"/>
                <a:cs typeface="Constantia"/>
              </a:rPr>
              <a:t> </a:t>
            </a:r>
            <a:r>
              <a:rPr sz="2800" b="1" spc="-10" dirty="0">
                <a:solidFill>
                  <a:srgbClr val="861B00"/>
                </a:solidFill>
                <a:latin typeface="Constantia"/>
                <a:cs typeface="Constantia"/>
              </a:rPr>
              <a:t>problems</a:t>
            </a:r>
            <a:endParaRPr sz="28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5" dirty="0">
                <a:solidFill>
                  <a:srgbClr val="861B00"/>
                </a:solidFill>
                <a:latin typeface="Constantia"/>
                <a:cs typeface="Constantia"/>
              </a:rPr>
              <a:t>poorly </a:t>
            </a:r>
            <a:r>
              <a:rPr sz="2800" spc="5" dirty="0">
                <a:solidFill>
                  <a:srgbClr val="861B00"/>
                </a:solidFill>
                <a:latin typeface="Constantia"/>
                <a:cs typeface="Constantia"/>
              </a:rPr>
              <a:t>defined</a:t>
            </a:r>
            <a:r>
              <a:rPr sz="2800" spc="-185" dirty="0">
                <a:solidFill>
                  <a:srgbClr val="861B00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861B00"/>
                </a:solidFill>
                <a:latin typeface="Constantia"/>
                <a:cs typeface="Constantia"/>
              </a:rPr>
              <a:t>rules</a:t>
            </a:r>
            <a:endParaRPr sz="28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5" dirty="0">
                <a:solidFill>
                  <a:srgbClr val="861B00"/>
                </a:solidFill>
                <a:latin typeface="Constantia"/>
                <a:cs typeface="Constantia"/>
              </a:rPr>
              <a:t>inconsistent </a:t>
            </a:r>
            <a:r>
              <a:rPr sz="2800" spc="-5" dirty="0">
                <a:solidFill>
                  <a:srgbClr val="861B00"/>
                </a:solidFill>
                <a:latin typeface="Constantia"/>
                <a:cs typeface="Constantia"/>
              </a:rPr>
              <a:t>application of</a:t>
            </a:r>
            <a:r>
              <a:rPr sz="2800" spc="-225" dirty="0">
                <a:solidFill>
                  <a:srgbClr val="861B00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861B00"/>
                </a:solidFill>
                <a:latin typeface="Constantia"/>
                <a:cs typeface="Constantia"/>
              </a:rPr>
              <a:t>rules</a:t>
            </a:r>
            <a:endParaRPr sz="28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solidFill>
                  <a:srgbClr val="861B00"/>
                </a:solidFill>
                <a:latin typeface="Constantia"/>
                <a:cs typeface="Constantia"/>
              </a:rPr>
              <a:t>lack of</a:t>
            </a:r>
            <a:r>
              <a:rPr sz="2800" spc="-20" dirty="0">
                <a:solidFill>
                  <a:srgbClr val="861B00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861B00"/>
                </a:solidFill>
                <a:latin typeface="Constantia"/>
                <a:cs typeface="Constantia"/>
              </a:rPr>
              <a:t>monitoring</a:t>
            </a:r>
            <a:endParaRPr sz="28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30" dirty="0">
                <a:solidFill>
                  <a:srgbClr val="861B00"/>
                </a:solidFill>
                <a:latin typeface="Constantia"/>
                <a:cs typeface="Constantia"/>
              </a:rPr>
              <a:t>excessive</a:t>
            </a:r>
            <a:r>
              <a:rPr sz="2800" spc="-140" dirty="0">
                <a:solidFill>
                  <a:srgbClr val="861B00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861B00"/>
                </a:solidFill>
                <a:latin typeface="Constantia"/>
                <a:cs typeface="Constantia"/>
              </a:rPr>
              <a:t>discipline</a:t>
            </a:r>
            <a:endParaRPr sz="28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15" dirty="0">
                <a:solidFill>
                  <a:srgbClr val="861B00"/>
                </a:solidFill>
                <a:latin typeface="Constantia"/>
                <a:cs typeface="Constantia"/>
              </a:rPr>
              <a:t>negative </a:t>
            </a:r>
            <a:r>
              <a:rPr sz="2800" spc="-10" dirty="0">
                <a:solidFill>
                  <a:srgbClr val="861B00"/>
                </a:solidFill>
                <a:latin typeface="Constantia"/>
                <a:cs typeface="Constantia"/>
              </a:rPr>
              <a:t>communication</a:t>
            </a:r>
            <a:r>
              <a:rPr sz="2800" spc="-265" dirty="0">
                <a:solidFill>
                  <a:srgbClr val="861B00"/>
                </a:solidFill>
                <a:latin typeface="Constantia"/>
                <a:cs typeface="Constantia"/>
              </a:rPr>
              <a:t> </a:t>
            </a:r>
            <a:r>
              <a:rPr sz="2800" spc="-15" dirty="0">
                <a:solidFill>
                  <a:srgbClr val="861B00"/>
                </a:solidFill>
                <a:latin typeface="Constantia"/>
                <a:cs typeface="Constantia"/>
              </a:rPr>
              <a:t>patterns</a:t>
            </a:r>
            <a:endParaRPr sz="28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7020" algn="l"/>
              </a:tabLst>
            </a:pPr>
            <a:r>
              <a:rPr sz="2800" spc="-5" dirty="0">
                <a:solidFill>
                  <a:srgbClr val="861B00"/>
                </a:solidFill>
                <a:latin typeface="Constantia"/>
                <a:cs typeface="Constantia"/>
              </a:rPr>
              <a:t>poor </a:t>
            </a:r>
            <a:r>
              <a:rPr sz="2800" spc="-20" dirty="0">
                <a:solidFill>
                  <a:srgbClr val="861B00"/>
                </a:solidFill>
                <a:latin typeface="Constantia"/>
                <a:cs typeface="Constantia"/>
              </a:rPr>
              <a:t>anger</a:t>
            </a:r>
            <a:r>
              <a:rPr sz="2800" spc="-265" dirty="0">
                <a:solidFill>
                  <a:srgbClr val="861B00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861B00"/>
                </a:solidFill>
                <a:latin typeface="Constantia"/>
                <a:cs typeface="Constantia"/>
              </a:rPr>
              <a:t>management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53200" y="4343400"/>
            <a:ext cx="2098548" cy="2209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0000" y="838200"/>
            <a:ext cx="1188720" cy="982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5029200"/>
            <a:ext cx="1440180" cy="13258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91200" y="1752600"/>
            <a:ext cx="1440179" cy="525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62800" y="2743200"/>
            <a:ext cx="993648" cy="1371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48200" y="2971800"/>
            <a:ext cx="1406652" cy="937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000" y="4876800"/>
            <a:ext cx="1018031" cy="13487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1800" y="5257800"/>
            <a:ext cx="1450848" cy="8351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5388" y="427101"/>
            <a:ext cx="8056880" cy="628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0A5294"/>
                </a:solidFill>
                <a:latin typeface="Arial"/>
                <a:cs typeface="Arial"/>
              </a:rPr>
              <a:t>P</a:t>
            </a:r>
            <a:r>
              <a:rPr sz="2400" b="1" spc="-5" dirty="0">
                <a:solidFill>
                  <a:srgbClr val="0A5294"/>
                </a:solidFill>
                <a:latin typeface="Arial"/>
                <a:cs typeface="Arial"/>
              </a:rPr>
              <a:t>REVENTIVE</a:t>
            </a:r>
            <a:r>
              <a:rPr sz="2400" b="1" spc="185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A5294"/>
                </a:solidFill>
                <a:latin typeface="Arial"/>
                <a:cs typeface="Arial"/>
              </a:rPr>
              <a:t>METHODS</a:t>
            </a:r>
            <a:r>
              <a:rPr sz="3000" b="1" spc="-5" dirty="0">
                <a:solidFill>
                  <a:srgbClr val="0A5294"/>
                </a:solidFill>
                <a:latin typeface="Arial"/>
                <a:cs typeface="Arial"/>
              </a:rPr>
              <a:t>: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00000"/>
              </a:lnSpc>
              <a:spcBef>
                <a:spcPts val="5"/>
              </a:spcBef>
              <a:buClr>
                <a:srgbClr val="0E6EC5"/>
              </a:buClr>
              <a:buSzPct val="70312"/>
              <a:buFont typeface="Wingdings"/>
              <a:buChar char=""/>
              <a:tabLst>
                <a:tab pos="287020" algn="l"/>
                <a:tab pos="2931795" algn="l"/>
                <a:tab pos="5184140" algn="l"/>
              </a:tabLst>
            </a:pPr>
            <a:r>
              <a:rPr sz="3200" spc="-15" dirty="0">
                <a:latin typeface="Constantia"/>
                <a:cs typeface="Constantia"/>
              </a:rPr>
              <a:t>Since </a:t>
            </a:r>
            <a:r>
              <a:rPr sz="3200" spc="-20" dirty="0">
                <a:latin typeface="Constantia"/>
                <a:cs typeface="Constantia"/>
              </a:rPr>
              <a:t>many </a:t>
            </a:r>
            <a:r>
              <a:rPr sz="3200" dirty="0">
                <a:latin typeface="Constantia"/>
                <a:cs typeface="Constantia"/>
              </a:rPr>
              <a:t>people </a:t>
            </a:r>
            <a:r>
              <a:rPr sz="3200" spc="-15" dirty="0">
                <a:latin typeface="Constantia"/>
                <a:cs typeface="Constantia"/>
              </a:rPr>
              <a:t>who </a:t>
            </a:r>
            <a:r>
              <a:rPr sz="3200" spc="10" dirty="0">
                <a:latin typeface="Constantia"/>
                <a:cs typeface="Constantia"/>
              </a:rPr>
              <a:t>try </a:t>
            </a:r>
            <a:r>
              <a:rPr sz="3200" spc="-30" dirty="0">
                <a:latin typeface="Constantia"/>
                <a:cs typeface="Constantia"/>
              </a:rPr>
              <a:t>to </a:t>
            </a:r>
            <a:r>
              <a:rPr sz="3200" spc="-15" dirty="0">
                <a:latin typeface="Constantia"/>
                <a:cs typeface="Constantia"/>
              </a:rPr>
              <a:t>stop </a:t>
            </a:r>
            <a:r>
              <a:rPr sz="3200" spc="-5" dirty="0">
                <a:latin typeface="Constantia"/>
                <a:cs typeface="Constantia"/>
              </a:rPr>
              <a:t>doing  drugs</a:t>
            </a:r>
            <a:r>
              <a:rPr sz="3200" spc="-13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on</a:t>
            </a:r>
            <a:r>
              <a:rPr sz="3200" spc="-8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their	</a:t>
            </a:r>
            <a:r>
              <a:rPr sz="3200" spc="-20" dirty="0">
                <a:latin typeface="Constantia"/>
                <a:cs typeface="Constantia"/>
              </a:rPr>
              <a:t>own </a:t>
            </a:r>
            <a:r>
              <a:rPr sz="3200" spc="-15" dirty="0">
                <a:latin typeface="Constantia"/>
                <a:cs typeface="Constantia"/>
              </a:rPr>
              <a:t>experience </a:t>
            </a:r>
            <a:r>
              <a:rPr sz="3200" b="1" spc="-15" dirty="0">
                <a:latin typeface="Constantia"/>
                <a:cs typeface="Constantia"/>
              </a:rPr>
              <a:t>Withdrawal  </a:t>
            </a:r>
            <a:r>
              <a:rPr sz="3200" b="1" spc="-20" dirty="0">
                <a:latin typeface="Constantia"/>
                <a:cs typeface="Constantia"/>
              </a:rPr>
              <a:t>Symptoms, </a:t>
            </a:r>
            <a:r>
              <a:rPr sz="3200" spc="-10" dirty="0">
                <a:latin typeface="Constantia"/>
                <a:cs typeface="Constantia"/>
              </a:rPr>
              <a:t>which </a:t>
            </a:r>
            <a:r>
              <a:rPr sz="3200" spc="-20" dirty="0">
                <a:latin typeface="Constantia"/>
                <a:cs typeface="Constantia"/>
              </a:rPr>
              <a:t>are </a:t>
            </a:r>
            <a:r>
              <a:rPr sz="3200" spc="-15" dirty="0">
                <a:latin typeface="Constantia"/>
                <a:cs typeface="Constantia"/>
              </a:rPr>
              <a:t>hard </a:t>
            </a:r>
            <a:r>
              <a:rPr sz="3200" spc="-30" dirty="0">
                <a:latin typeface="Constantia"/>
                <a:cs typeface="Constantia"/>
              </a:rPr>
              <a:t>to </a:t>
            </a:r>
            <a:r>
              <a:rPr sz="3200" spc="-10" dirty="0">
                <a:latin typeface="Constantia"/>
                <a:cs typeface="Constantia"/>
              </a:rPr>
              <a:t>ignore, </a:t>
            </a:r>
            <a:r>
              <a:rPr sz="3200" spc="-15" dirty="0">
                <a:latin typeface="Constantia"/>
                <a:cs typeface="Constantia"/>
              </a:rPr>
              <a:t>going  </a:t>
            </a:r>
            <a:r>
              <a:rPr sz="3200" spc="-30" dirty="0">
                <a:latin typeface="Constantia"/>
                <a:cs typeface="Constantia"/>
              </a:rPr>
              <a:t>to 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204" dirty="0">
                <a:latin typeface="Constantia"/>
                <a:cs typeface="Constantia"/>
              </a:rPr>
              <a:t> </a:t>
            </a:r>
            <a:r>
              <a:rPr sz="3200" b="1" spc="-5" dirty="0">
                <a:latin typeface="Constantia"/>
                <a:cs typeface="Constantia"/>
              </a:rPr>
              <a:t>rehabilitation</a:t>
            </a:r>
            <a:r>
              <a:rPr sz="3200" b="1" spc="-165" dirty="0">
                <a:latin typeface="Constantia"/>
                <a:cs typeface="Constantia"/>
              </a:rPr>
              <a:t> </a:t>
            </a:r>
            <a:r>
              <a:rPr sz="3200" b="1" spc="-20" dirty="0">
                <a:latin typeface="Constantia"/>
                <a:cs typeface="Constantia"/>
              </a:rPr>
              <a:t>center	</a:t>
            </a:r>
            <a:r>
              <a:rPr sz="3200" spc="-5" dirty="0">
                <a:latin typeface="Constantia"/>
                <a:cs typeface="Constantia"/>
              </a:rPr>
              <a:t>is</a:t>
            </a:r>
            <a:r>
              <a:rPr sz="3200" spc="-16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17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safe</a:t>
            </a:r>
            <a:r>
              <a:rPr sz="3200" spc="-190" dirty="0">
                <a:latin typeface="Constantia"/>
                <a:cs typeface="Constantia"/>
              </a:rPr>
              <a:t> </a:t>
            </a:r>
            <a:r>
              <a:rPr sz="3200" spc="-35" dirty="0">
                <a:latin typeface="Constantia"/>
                <a:cs typeface="Constantia"/>
              </a:rPr>
              <a:t>way</a:t>
            </a:r>
            <a:r>
              <a:rPr sz="3200" spc="-18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out.</a:t>
            </a:r>
            <a:endParaRPr sz="3200">
              <a:latin typeface="Constantia"/>
              <a:cs typeface="Constantia"/>
            </a:endParaRPr>
          </a:p>
          <a:p>
            <a:pPr marL="286385" marR="99060" indent="-274320">
              <a:lnSpc>
                <a:spcPct val="100000"/>
              </a:lnSpc>
              <a:spcBef>
                <a:spcPts val="1800"/>
              </a:spcBef>
              <a:buClr>
                <a:srgbClr val="0E6EC5"/>
              </a:buClr>
              <a:buSzPct val="70312"/>
              <a:buFont typeface="Wingdings"/>
              <a:buChar char=""/>
              <a:tabLst>
                <a:tab pos="287020" algn="l"/>
                <a:tab pos="5814695" algn="l"/>
              </a:tabLst>
            </a:pPr>
            <a:r>
              <a:rPr sz="3200" b="1" spc="-25" dirty="0">
                <a:latin typeface="Constantia"/>
                <a:cs typeface="Constantia"/>
              </a:rPr>
              <a:t>Awareness </a:t>
            </a:r>
            <a:r>
              <a:rPr sz="3200" b="1" spc="-15" dirty="0">
                <a:latin typeface="Constantia"/>
                <a:cs typeface="Constantia"/>
              </a:rPr>
              <a:t>programs</a:t>
            </a:r>
            <a:r>
              <a:rPr sz="3200" b="1" spc="-19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like</a:t>
            </a:r>
            <a:r>
              <a:rPr sz="3200" spc="-14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our	</a:t>
            </a:r>
            <a:r>
              <a:rPr sz="3200" spc="-20" dirty="0">
                <a:latin typeface="Constantia"/>
                <a:cs typeface="Constantia"/>
              </a:rPr>
              <a:t>own </a:t>
            </a:r>
            <a:r>
              <a:rPr sz="3200" spc="-10" dirty="0">
                <a:latin typeface="Constantia"/>
                <a:cs typeface="Constantia"/>
              </a:rPr>
              <a:t>Ethics  </a:t>
            </a:r>
            <a:r>
              <a:rPr sz="3200" dirty="0">
                <a:latin typeface="Constantia"/>
                <a:cs typeface="Constantia"/>
              </a:rPr>
              <a:t>and </a:t>
            </a:r>
            <a:r>
              <a:rPr sz="3200" spc="-5" dirty="0">
                <a:latin typeface="Constantia"/>
                <a:cs typeface="Constantia"/>
              </a:rPr>
              <a:t>values</a:t>
            </a:r>
            <a:r>
              <a:rPr sz="3200" spc="-60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class </a:t>
            </a:r>
            <a:r>
              <a:rPr sz="3200" spc="-25" dirty="0">
                <a:latin typeface="Constantia"/>
                <a:cs typeface="Constantia"/>
              </a:rPr>
              <a:t>may </a:t>
            </a:r>
            <a:r>
              <a:rPr sz="3200" spc="-20" dirty="0">
                <a:latin typeface="Constantia"/>
                <a:cs typeface="Constantia"/>
              </a:rPr>
              <a:t>prevent many </a:t>
            </a:r>
            <a:r>
              <a:rPr sz="3200" spc="-5" dirty="0">
                <a:latin typeface="Constantia"/>
                <a:cs typeface="Constantia"/>
              </a:rPr>
              <a:t>students  </a:t>
            </a:r>
            <a:r>
              <a:rPr sz="3200" spc="-15" dirty="0">
                <a:latin typeface="Constantia"/>
                <a:cs typeface="Constantia"/>
              </a:rPr>
              <a:t>from </a:t>
            </a:r>
            <a:r>
              <a:rPr sz="3200" spc="-10" dirty="0">
                <a:latin typeface="Constantia"/>
                <a:cs typeface="Constantia"/>
              </a:rPr>
              <a:t>succumbing </a:t>
            </a:r>
            <a:r>
              <a:rPr sz="3200" spc="-30" dirty="0">
                <a:latin typeface="Constantia"/>
                <a:cs typeface="Constantia"/>
              </a:rPr>
              <a:t>to </a:t>
            </a:r>
            <a:r>
              <a:rPr sz="3200" dirty="0">
                <a:latin typeface="Constantia"/>
                <a:cs typeface="Constantia"/>
              </a:rPr>
              <a:t>peer </a:t>
            </a:r>
            <a:r>
              <a:rPr sz="3200" spc="-15" dirty="0">
                <a:latin typeface="Constantia"/>
                <a:cs typeface="Constantia"/>
              </a:rPr>
              <a:t>pressure </a:t>
            </a:r>
            <a:r>
              <a:rPr sz="3200" dirty="0">
                <a:latin typeface="Constantia"/>
                <a:cs typeface="Constantia"/>
              </a:rPr>
              <a:t>and  </a:t>
            </a:r>
            <a:r>
              <a:rPr sz="3200" spc="-5" dirty="0">
                <a:latin typeface="Constantia"/>
                <a:cs typeface="Constantia"/>
              </a:rPr>
              <a:t>doing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drugs.</a:t>
            </a:r>
            <a:endParaRPr sz="3200">
              <a:latin typeface="Constantia"/>
              <a:cs typeface="Constantia"/>
            </a:endParaRPr>
          </a:p>
          <a:p>
            <a:pPr marL="286385" marR="58419" indent="-274320">
              <a:lnSpc>
                <a:spcPct val="100000"/>
              </a:lnSpc>
              <a:spcBef>
                <a:spcPts val="1805"/>
              </a:spcBef>
              <a:buClr>
                <a:srgbClr val="0E6EC5"/>
              </a:buClr>
              <a:buSzPct val="70312"/>
              <a:buFont typeface="Wingdings"/>
              <a:buChar char="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Personal </a:t>
            </a:r>
            <a:r>
              <a:rPr sz="3200" spc="-10" dirty="0">
                <a:latin typeface="Constantia"/>
                <a:cs typeface="Constantia"/>
              </a:rPr>
              <a:t>counseling </a:t>
            </a:r>
            <a:r>
              <a:rPr sz="3200" dirty="0">
                <a:latin typeface="Constantia"/>
                <a:cs typeface="Constantia"/>
              </a:rPr>
              <a:t>and </a:t>
            </a:r>
            <a:r>
              <a:rPr sz="3200" spc="-10" dirty="0">
                <a:latin typeface="Constantia"/>
                <a:cs typeface="Constantia"/>
              </a:rPr>
              <a:t>assistance </a:t>
            </a:r>
            <a:r>
              <a:rPr sz="3200" spc="-25" dirty="0">
                <a:latin typeface="Constantia"/>
                <a:cs typeface="Constantia"/>
              </a:rPr>
              <a:t>may</a:t>
            </a:r>
            <a:r>
              <a:rPr sz="3200" spc="-41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also  </a:t>
            </a:r>
            <a:r>
              <a:rPr sz="3200" spc="-25" dirty="0">
                <a:latin typeface="Constantia"/>
                <a:cs typeface="Constantia"/>
              </a:rPr>
              <a:t>help.</a:t>
            </a:r>
            <a:endParaRPr sz="3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28417" y="871169"/>
            <a:ext cx="44869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latin typeface="Calibri"/>
                <a:cs typeface="Calibri"/>
              </a:rPr>
              <a:t>Types </a:t>
            </a:r>
            <a:r>
              <a:rPr spc="-5" dirty="0">
                <a:latin typeface="Calibri"/>
                <a:cs typeface="Calibri"/>
              </a:rPr>
              <a:t>of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drugs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2915983"/>
            <a:ext cx="3585210" cy="178244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334010" indent="-321945">
              <a:lnSpc>
                <a:spcPct val="100000"/>
              </a:lnSpc>
              <a:spcBef>
                <a:spcPts val="1255"/>
              </a:spcBef>
              <a:buClr>
                <a:srgbClr val="0AD0D9"/>
              </a:buClr>
              <a:buSzPct val="92708"/>
              <a:buFont typeface="Wingdings 2"/>
              <a:buChar char=""/>
              <a:tabLst>
                <a:tab pos="334645" algn="l"/>
              </a:tabLst>
            </a:pPr>
            <a:r>
              <a:rPr sz="4800" spc="10" dirty="0">
                <a:latin typeface="Constantia"/>
                <a:cs typeface="Constantia"/>
              </a:rPr>
              <a:t>Legal</a:t>
            </a:r>
            <a:r>
              <a:rPr sz="4800" spc="-210" dirty="0">
                <a:latin typeface="Constantia"/>
                <a:cs typeface="Constantia"/>
              </a:rPr>
              <a:t> </a:t>
            </a:r>
            <a:r>
              <a:rPr sz="4800" spc="-5" dirty="0">
                <a:latin typeface="Constantia"/>
                <a:cs typeface="Constantia"/>
              </a:rPr>
              <a:t>drugs</a:t>
            </a:r>
            <a:endParaRPr sz="4800">
              <a:latin typeface="Constantia"/>
              <a:cs typeface="Constantia"/>
            </a:endParaRPr>
          </a:p>
          <a:p>
            <a:pPr marL="334010" indent="-321945">
              <a:lnSpc>
                <a:spcPct val="100000"/>
              </a:lnSpc>
              <a:spcBef>
                <a:spcPts val="1155"/>
              </a:spcBef>
              <a:buClr>
                <a:srgbClr val="0AD0D9"/>
              </a:buClr>
              <a:buSzPct val="92708"/>
              <a:buFont typeface="Wingdings 2"/>
              <a:buChar char=""/>
              <a:tabLst>
                <a:tab pos="334645" algn="l"/>
              </a:tabLst>
            </a:pPr>
            <a:r>
              <a:rPr sz="4800" dirty="0">
                <a:latin typeface="Constantia"/>
                <a:cs typeface="Constantia"/>
              </a:rPr>
              <a:t>Illegal</a:t>
            </a:r>
            <a:r>
              <a:rPr sz="4800" spc="-190" dirty="0">
                <a:latin typeface="Constantia"/>
                <a:cs typeface="Constantia"/>
              </a:rPr>
              <a:t> </a:t>
            </a:r>
            <a:r>
              <a:rPr sz="4800" spc="-5" dirty="0">
                <a:latin typeface="Constantia"/>
                <a:cs typeface="Constantia"/>
              </a:rPr>
              <a:t>drugs</a:t>
            </a:r>
            <a:endParaRPr sz="4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8204" y="728218"/>
            <a:ext cx="50584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20" dirty="0">
                <a:latin typeface="Calibri"/>
                <a:cs typeface="Calibri"/>
              </a:rPr>
              <a:t>PROTECTIVE</a:t>
            </a:r>
            <a:r>
              <a:rPr sz="4400" b="1" spc="-125" dirty="0">
                <a:latin typeface="Calibri"/>
                <a:cs typeface="Calibri"/>
              </a:rPr>
              <a:t> </a:t>
            </a:r>
            <a:r>
              <a:rPr sz="4400" b="1" spc="-65" dirty="0">
                <a:latin typeface="Calibri"/>
                <a:cs typeface="Calibri"/>
              </a:rPr>
              <a:t>FACTORS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164" y="1383538"/>
            <a:ext cx="49796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600" spc="-25" dirty="0">
                <a:solidFill>
                  <a:srgbClr val="1C127D"/>
                </a:solidFill>
                <a:latin typeface="Constantia"/>
                <a:cs typeface="Constantia"/>
              </a:rPr>
              <a:t>Positive </a:t>
            </a:r>
            <a:r>
              <a:rPr sz="2600" spc="-5" dirty="0">
                <a:solidFill>
                  <a:srgbClr val="1C127D"/>
                </a:solidFill>
                <a:latin typeface="Constantia"/>
                <a:cs typeface="Constantia"/>
              </a:rPr>
              <a:t>relationships </a:t>
            </a:r>
            <a:r>
              <a:rPr sz="2600" dirty="0">
                <a:solidFill>
                  <a:srgbClr val="1C127D"/>
                </a:solidFill>
                <a:latin typeface="Constantia"/>
                <a:cs typeface="Constantia"/>
              </a:rPr>
              <a:t>with</a:t>
            </a:r>
            <a:r>
              <a:rPr sz="2600" spc="-375" dirty="0">
                <a:solidFill>
                  <a:srgbClr val="1C127D"/>
                </a:solidFill>
                <a:latin typeface="Constantia"/>
                <a:cs typeface="Constantia"/>
              </a:rPr>
              <a:t> </a:t>
            </a:r>
            <a:r>
              <a:rPr sz="2600" dirty="0">
                <a:solidFill>
                  <a:srgbClr val="1C127D"/>
                </a:solidFill>
                <a:latin typeface="Constantia"/>
                <a:cs typeface="Constantia"/>
              </a:rPr>
              <a:t>adults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76600" y="3124200"/>
            <a:ext cx="2857500" cy="3406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2286000"/>
            <a:ext cx="1714500" cy="13822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3000" y="5105400"/>
            <a:ext cx="1714500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24600" y="5486400"/>
            <a:ext cx="1440179" cy="960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6800" y="2286000"/>
            <a:ext cx="1406652" cy="11201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6200" y="2133600"/>
            <a:ext cx="1485900" cy="8915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0200" y="3581400"/>
            <a:ext cx="1440180" cy="10744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5200" y="3962400"/>
            <a:ext cx="1051559" cy="982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408178"/>
            <a:ext cx="72409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25" dirty="0">
                <a:solidFill>
                  <a:srgbClr val="FF0000"/>
                </a:solidFill>
                <a:latin typeface="Calibri"/>
                <a:cs typeface="Calibri"/>
              </a:rPr>
              <a:t>Recovery </a:t>
            </a:r>
            <a:r>
              <a:rPr sz="4500" spc="-25" dirty="0">
                <a:latin typeface="Calibri"/>
                <a:cs typeface="Calibri"/>
              </a:rPr>
              <a:t>From </a:t>
            </a:r>
            <a:r>
              <a:rPr sz="4500" spc="-5" dirty="0">
                <a:latin typeface="Calibri"/>
                <a:cs typeface="Calibri"/>
              </a:rPr>
              <a:t>Drug</a:t>
            </a:r>
            <a:r>
              <a:rPr sz="4500" spc="-30" dirty="0">
                <a:latin typeface="Calibri"/>
                <a:cs typeface="Calibri"/>
              </a:rPr>
              <a:t> </a:t>
            </a:r>
            <a:r>
              <a:rPr sz="4500" dirty="0">
                <a:latin typeface="Calibri"/>
                <a:cs typeface="Calibri"/>
              </a:rPr>
              <a:t>Addiction: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3362109"/>
            <a:ext cx="6238875" cy="24041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655" algn="l"/>
              </a:tabLst>
            </a:pPr>
            <a:r>
              <a:rPr sz="2600" spc="-5" dirty="0">
                <a:latin typeface="Constantia"/>
                <a:cs typeface="Constantia"/>
              </a:rPr>
              <a:t>Exploring the treatment</a:t>
            </a:r>
            <a:r>
              <a:rPr sz="2600" spc="-3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options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Finding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support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655" algn="l"/>
              </a:tabLst>
            </a:pPr>
            <a:r>
              <a:rPr sz="2600" dirty="0">
                <a:latin typeface="Constantia"/>
                <a:cs typeface="Constantia"/>
              </a:rPr>
              <a:t>Learning </a:t>
            </a:r>
            <a:r>
              <a:rPr sz="2600" spc="-5" dirty="0">
                <a:latin typeface="Constantia"/>
                <a:cs typeface="Constantia"/>
              </a:rPr>
              <a:t>new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habits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Controlling triggers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avoiding</a:t>
            </a:r>
            <a:r>
              <a:rPr sz="2600" spc="-3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cravings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7655" algn="l"/>
              </a:tabLst>
            </a:pPr>
            <a:r>
              <a:rPr sz="2600" spc="-20" dirty="0">
                <a:latin typeface="Constantia"/>
                <a:cs typeface="Constantia"/>
              </a:rPr>
              <a:t>Never </a:t>
            </a:r>
            <a:r>
              <a:rPr sz="2600" dirty="0">
                <a:latin typeface="Constantia"/>
                <a:cs typeface="Constantia"/>
              </a:rPr>
              <a:t>lose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hope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6000" y="1066800"/>
            <a:ext cx="3505200" cy="228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6696075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>
                <a:solidFill>
                  <a:srgbClr val="FF0000"/>
                </a:solidFill>
                <a:latin typeface="Calibri"/>
                <a:cs typeface="Calibri"/>
              </a:rPr>
              <a:t>NGOs </a:t>
            </a:r>
            <a:r>
              <a:rPr sz="5000" spc="-5" dirty="0">
                <a:latin typeface="Calibri"/>
                <a:cs typeface="Calibri"/>
              </a:rPr>
              <a:t>Helping </a:t>
            </a:r>
            <a:r>
              <a:rPr sz="5000" spc="-20" dirty="0">
                <a:latin typeface="Calibri"/>
                <a:cs typeface="Calibri"/>
              </a:rPr>
              <a:t>to </a:t>
            </a:r>
            <a:r>
              <a:rPr sz="5000" spc="-30" dirty="0">
                <a:latin typeface="Calibri"/>
                <a:cs typeface="Calibri"/>
              </a:rPr>
              <a:t>recover</a:t>
            </a:r>
            <a:r>
              <a:rPr sz="5000" spc="-125" dirty="0">
                <a:latin typeface="Calibri"/>
                <a:cs typeface="Calibri"/>
              </a:rPr>
              <a:t> </a:t>
            </a:r>
            <a:r>
              <a:rPr sz="5000" dirty="0">
                <a:latin typeface="Calibri"/>
                <a:cs typeface="Calibri"/>
              </a:rPr>
              <a:t>: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000" y="5257800"/>
            <a:ext cx="3962400" cy="13152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00800" y="5029200"/>
            <a:ext cx="1524000" cy="1571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000" y="1981200"/>
            <a:ext cx="3886200" cy="2590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7400" y="2057400"/>
            <a:ext cx="2590800" cy="2362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7340" y="854709"/>
            <a:ext cx="8385175" cy="551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Constantia"/>
                <a:cs typeface="Constantia"/>
              </a:rPr>
              <a:t>Australia</a:t>
            </a:r>
            <a:r>
              <a:rPr sz="2000" spc="-10" dirty="0">
                <a:latin typeface="Constantia"/>
                <a:cs typeface="Constantia"/>
              </a:rPr>
              <a:t>: </a:t>
            </a:r>
            <a:r>
              <a:rPr sz="2000" spc="-5" dirty="0">
                <a:latin typeface="Constantia"/>
                <a:cs typeface="Constantia"/>
              </a:rPr>
              <a:t>Standard for </a:t>
            </a:r>
            <a:r>
              <a:rPr sz="2000" dirty="0">
                <a:latin typeface="Constantia"/>
                <a:cs typeface="Constantia"/>
              </a:rPr>
              <a:t>the </a:t>
            </a:r>
            <a:r>
              <a:rPr sz="2000" spc="-10" dirty="0">
                <a:latin typeface="Constantia"/>
                <a:cs typeface="Constantia"/>
              </a:rPr>
              <a:t>Uniform </a:t>
            </a:r>
            <a:r>
              <a:rPr sz="2000" dirty="0">
                <a:latin typeface="Constantia"/>
                <a:cs typeface="Constantia"/>
              </a:rPr>
              <a:t>Scheduling </a:t>
            </a:r>
            <a:r>
              <a:rPr sz="2000" spc="-5" dirty="0">
                <a:latin typeface="Constantia"/>
                <a:cs typeface="Constantia"/>
              </a:rPr>
              <a:t>of </a:t>
            </a:r>
            <a:r>
              <a:rPr sz="2000" dirty="0">
                <a:latin typeface="Constantia"/>
                <a:cs typeface="Constantia"/>
              </a:rPr>
              <a:t>Drugs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3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Poisons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Constantia"/>
                <a:cs typeface="Constantia"/>
              </a:rPr>
              <a:t>Belize</a:t>
            </a:r>
            <a:r>
              <a:rPr sz="2000" spc="-5" dirty="0">
                <a:latin typeface="Constantia"/>
                <a:cs typeface="Constantia"/>
              </a:rPr>
              <a:t>: Misuse of </a:t>
            </a:r>
            <a:r>
              <a:rPr sz="2000" dirty="0">
                <a:latin typeface="Constantia"/>
                <a:cs typeface="Constantia"/>
              </a:rPr>
              <a:t>Drugs </a:t>
            </a:r>
            <a:r>
              <a:rPr sz="2000" spc="-10" dirty="0">
                <a:latin typeface="Constantia"/>
                <a:cs typeface="Constantia"/>
              </a:rPr>
              <a:t>Act</a:t>
            </a:r>
            <a:r>
              <a:rPr sz="2000" spc="-2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(Belize)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onstantia"/>
                <a:cs typeface="Constantia"/>
              </a:rPr>
              <a:t>Canada</a:t>
            </a:r>
            <a:r>
              <a:rPr sz="2000" dirty="0">
                <a:latin typeface="Constantia"/>
                <a:cs typeface="Constantia"/>
              </a:rPr>
              <a:t>: </a:t>
            </a:r>
            <a:r>
              <a:rPr sz="2000" spc="-10" dirty="0">
                <a:latin typeface="Constantia"/>
                <a:cs typeface="Constantia"/>
              </a:rPr>
              <a:t>Controlled </a:t>
            </a:r>
            <a:r>
              <a:rPr sz="2000" dirty="0">
                <a:latin typeface="Constantia"/>
                <a:cs typeface="Constantia"/>
              </a:rPr>
              <a:t>Drugs </a:t>
            </a:r>
            <a:r>
              <a:rPr sz="2000" spc="-5" dirty="0">
                <a:latin typeface="Constantia"/>
                <a:cs typeface="Constantia"/>
              </a:rPr>
              <a:t>and Substances</a:t>
            </a:r>
            <a:r>
              <a:rPr sz="2000" spc="-229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Act</a:t>
            </a:r>
            <a:endParaRPr sz="2000">
              <a:latin typeface="Constantia"/>
              <a:cs typeface="Constantia"/>
            </a:endParaRPr>
          </a:p>
          <a:p>
            <a:pPr marL="12700" marR="976630">
              <a:lnSpc>
                <a:spcPct val="100000"/>
              </a:lnSpc>
            </a:pPr>
            <a:r>
              <a:rPr sz="2000" b="1" spc="-10" dirty="0">
                <a:latin typeface="Constantia"/>
                <a:cs typeface="Constantia"/>
              </a:rPr>
              <a:t>Estonia</a:t>
            </a:r>
            <a:r>
              <a:rPr sz="2000" spc="-10" dirty="0">
                <a:latin typeface="Constantia"/>
                <a:cs typeface="Constantia"/>
              </a:rPr>
              <a:t>: </a:t>
            </a:r>
            <a:r>
              <a:rPr sz="2000" spc="-15" dirty="0">
                <a:latin typeface="Constantia"/>
                <a:cs typeface="Constantia"/>
              </a:rPr>
              <a:t>Narcotic </a:t>
            </a:r>
            <a:r>
              <a:rPr sz="2000" spc="-5" dirty="0">
                <a:latin typeface="Constantia"/>
                <a:cs typeface="Constantia"/>
              </a:rPr>
              <a:t>Drugs </a:t>
            </a:r>
            <a:r>
              <a:rPr sz="2000" dirty="0">
                <a:latin typeface="Constantia"/>
                <a:cs typeface="Constantia"/>
              </a:rPr>
              <a:t>and </a:t>
            </a:r>
            <a:r>
              <a:rPr sz="2000" spc="-10" dirty="0">
                <a:latin typeface="Constantia"/>
                <a:cs typeface="Constantia"/>
              </a:rPr>
              <a:t>Psychotropic </a:t>
            </a:r>
            <a:r>
              <a:rPr sz="2000" spc="-5" dirty="0">
                <a:latin typeface="Constantia"/>
                <a:cs typeface="Constantia"/>
              </a:rPr>
              <a:t>Substances</a:t>
            </a:r>
            <a:r>
              <a:rPr sz="2000" spc="-3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Act </a:t>
            </a:r>
            <a:r>
              <a:rPr sz="2000" spc="-5" dirty="0">
                <a:latin typeface="Constantia"/>
                <a:cs typeface="Constantia"/>
              </a:rPr>
              <a:t>(Estonia)  </a:t>
            </a:r>
            <a:r>
              <a:rPr sz="2000" b="1" dirty="0">
                <a:latin typeface="Constantia"/>
                <a:cs typeface="Constantia"/>
              </a:rPr>
              <a:t>India</a:t>
            </a:r>
            <a:r>
              <a:rPr sz="2000" dirty="0">
                <a:latin typeface="Constantia"/>
                <a:cs typeface="Constantia"/>
              </a:rPr>
              <a:t>: </a:t>
            </a:r>
            <a:r>
              <a:rPr sz="2000" spc="-15" dirty="0">
                <a:latin typeface="Constantia"/>
                <a:cs typeface="Constantia"/>
              </a:rPr>
              <a:t>Narcotic </a:t>
            </a:r>
            <a:r>
              <a:rPr sz="2000" dirty="0">
                <a:latin typeface="Constantia"/>
                <a:cs typeface="Constantia"/>
              </a:rPr>
              <a:t>Drugs </a:t>
            </a:r>
            <a:r>
              <a:rPr sz="2000" spc="-5" dirty="0">
                <a:latin typeface="Constantia"/>
                <a:cs typeface="Constantia"/>
              </a:rPr>
              <a:t>and </a:t>
            </a:r>
            <a:r>
              <a:rPr sz="2000" spc="-15" dirty="0">
                <a:latin typeface="Constantia"/>
                <a:cs typeface="Constantia"/>
              </a:rPr>
              <a:t>Psychotropic </a:t>
            </a:r>
            <a:r>
              <a:rPr sz="2000" spc="-5" dirty="0">
                <a:latin typeface="Constantia"/>
                <a:cs typeface="Constantia"/>
              </a:rPr>
              <a:t>Substances </a:t>
            </a:r>
            <a:r>
              <a:rPr sz="2000" spc="-10" dirty="0">
                <a:latin typeface="Constantia"/>
                <a:cs typeface="Constantia"/>
              </a:rPr>
              <a:t>Act  </a:t>
            </a:r>
            <a:r>
              <a:rPr sz="2000" b="1" spc="-10" dirty="0">
                <a:latin typeface="Constantia"/>
                <a:cs typeface="Constantia"/>
              </a:rPr>
              <a:t>Netherlands</a:t>
            </a:r>
            <a:r>
              <a:rPr sz="2000" spc="-10" dirty="0">
                <a:latin typeface="Constantia"/>
                <a:cs typeface="Constantia"/>
              </a:rPr>
              <a:t>: </a:t>
            </a:r>
            <a:r>
              <a:rPr sz="2000" spc="-5" dirty="0">
                <a:latin typeface="Constantia"/>
                <a:cs typeface="Constantia"/>
              </a:rPr>
              <a:t>Opium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Law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latin typeface="Constantia"/>
                <a:cs typeface="Constantia"/>
              </a:rPr>
              <a:t>New </a:t>
            </a:r>
            <a:r>
              <a:rPr sz="2000" b="1" spc="-5" dirty="0">
                <a:latin typeface="Constantia"/>
                <a:cs typeface="Constantia"/>
              </a:rPr>
              <a:t>Zealand</a:t>
            </a:r>
            <a:r>
              <a:rPr sz="2000" spc="-5" dirty="0">
                <a:latin typeface="Constantia"/>
                <a:cs typeface="Constantia"/>
              </a:rPr>
              <a:t>: Misuse of </a:t>
            </a:r>
            <a:r>
              <a:rPr sz="2000" dirty="0">
                <a:latin typeface="Constantia"/>
                <a:cs typeface="Constantia"/>
              </a:rPr>
              <a:t>Drugs </a:t>
            </a:r>
            <a:r>
              <a:rPr sz="2000" spc="-10" dirty="0">
                <a:latin typeface="Constantia"/>
                <a:cs typeface="Constantia"/>
              </a:rPr>
              <a:t>Act</a:t>
            </a:r>
            <a:r>
              <a:rPr sz="2000" spc="-25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1975</a:t>
            </a:r>
            <a:endParaRPr sz="2000">
              <a:latin typeface="Constantia"/>
              <a:cs typeface="Constantia"/>
            </a:endParaRPr>
          </a:p>
          <a:p>
            <a:pPr marL="12700" marR="683895">
              <a:lnSpc>
                <a:spcPct val="100000"/>
              </a:lnSpc>
            </a:pPr>
            <a:r>
              <a:rPr sz="2000" b="1" spc="-5" dirty="0">
                <a:latin typeface="Constantia"/>
                <a:cs typeface="Constantia"/>
              </a:rPr>
              <a:t>The Philippines</a:t>
            </a:r>
            <a:r>
              <a:rPr sz="2000" spc="-5" dirty="0">
                <a:latin typeface="Constantia"/>
                <a:cs typeface="Constantia"/>
              </a:rPr>
              <a:t>: </a:t>
            </a:r>
            <a:r>
              <a:rPr sz="2000" spc="-10" dirty="0">
                <a:latin typeface="Constantia"/>
                <a:cs typeface="Constantia"/>
              </a:rPr>
              <a:t>Comprehensive </a:t>
            </a:r>
            <a:r>
              <a:rPr sz="2000" spc="-15" dirty="0">
                <a:latin typeface="Constantia"/>
                <a:cs typeface="Constantia"/>
              </a:rPr>
              <a:t>Dangerous </a:t>
            </a:r>
            <a:r>
              <a:rPr sz="2000" dirty="0">
                <a:latin typeface="Constantia"/>
                <a:cs typeface="Constantia"/>
              </a:rPr>
              <a:t>Drugs </a:t>
            </a:r>
            <a:r>
              <a:rPr sz="2000" spc="-10" dirty="0">
                <a:latin typeface="Constantia"/>
                <a:cs typeface="Constantia"/>
              </a:rPr>
              <a:t>Act </a:t>
            </a:r>
            <a:r>
              <a:rPr sz="2000" spc="-5" dirty="0">
                <a:latin typeface="Constantia"/>
                <a:cs typeface="Constantia"/>
              </a:rPr>
              <a:t>of </a:t>
            </a:r>
            <a:r>
              <a:rPr sz="2000" spc="-10" dirty="0">
                <a:latin typeface="Constantia"/>
                <a:cs typeface="Constantia"/>
              </a:rPr>
              <a:t>2002  </a:t>
            </a:r>
            <a:r>
              <a:rPr sz="2000" b="1" spc="-10" dirty="0">
                <a:latin typeface="Constantia"/>
                <a:cs typeface="Constantia"/>
              </a:rPr>
              <a:t>Poland</a:t>
            </a:r>
            <a:r>
              <a:rPr sz="2000" spc="-10" dirty="0">
                <a:latin typeface="Constantia"/>
                <a:cs typeface="Constantia"/>
              </a:rPr>
              <a:t>:</a:t>
            </a:r>
            <a:r>
              <a:rPr sz="2000" spc="-5" dirty="0">
                <a:latin typeface="Constantia"/>
                <a:cs typeface="Constantia"/>
              </a:rPr>
              <a:t> Drug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Abuse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Prevention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Act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2005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(article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Polish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Wikipedia)  </a:t>
            </a:r>
            <a:r>
              <a:rPr sz="2000" b="1" spc="-5" dirty="0">
                <a:latin typeface="Constantia"/>
                <a:cs typeface="Constantia"/>
              </a:rPr>
              <a:t>Republic </a:t>
            </a:r>
            <a:r>
              <a:rPr sz="2000" b="1" dirty="0">
                <a:latin typeface="Constantia"/>
                <a:cs typeface="Constantia"/>
              </a:rPr>
              <a:t>of </a:t>
            </a:r>
            <a:r>
              <a:rPr sz="2000" b="1" spc="-5" dirty="0">
                <a:latin typeface="Constantia"/>
                <a:cs typeface="Constantia"/>
              </a:rPr>
              <a:t>Ireland</a:t>
            </a:r>
            <a:r>
              <a:rPr sz="2000" spc="-5" dirty="0">
                <a:latin typeface="Constantia"/>
                <a:cs typeface="Constantia"/>
              </a:rPr>
              <a:t>: Misuse of </a:t>
            </a:r>
            <a:r>
              <a:rPr sz="2000" dirty="0">
                <a:latin typeface="Constantia"/>
                <a:cs typeface="Constantia"/>
              </a:rPr>
              <a:t>Drugs </a:t>
            </a:r>
            <a:r>
              <a:rPr sz="2000" spc="-10" dirty="0">
                <a:latin typeface="Constantia"/>
                <a:cs typeface="Constantia"/>
              </a:rPr>
              <a:t>Act</a:t>
            </a:r>
            <a:r>
              <a:rPr sz="2000" spc="-2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(Ireland)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Constantia"/>
                <a:cs typeface="Constantia"/>
              </a:rPr>
              <a:t>Republic </a:t>
            </a:r>
            <a:r>
              <a:rPr sz="2000" b="1" dirty="0">
                <a:latin typeface="Constantia"/>
                <a:cs typeface="Constantia"/>
              </a:rPr>
              <a:t>of </a:t>
            </a:r>
            <a:r>
              <a:rPr sz="2000" b="1" spc="-5" dirty="0">
                <a:latin typeface="Constantia"/>
                <a:cs typeface="Constantia"/>
              </a:rPr>
              <a:t>South Africa</a:t>
            </a:r>
            <a:r>
              <a:rPr sz="2000" spc="-5" dirty="0">
                <a:latin typeface="Constantia"/>
                <a:cs typeface="Constantia"/>
              </a:rPr>
              <a:t>: </a:t>
            </a:r>
            <a:r>
              <a:rPr sz="2000" dirty="0">
                <a:latin typeface="Constantia"/>
                <a:cs typeface="Constantia"/>
              </a:rPr>
              <a:t>Drugs </a:t>
            </a:r>
            <a:r>
              <a:rPr sz="2000" spc="-5" dirty="0">
                <a:latin typeface="Constantia"/>
                <a:cs typeface="Constantia"/>
              </a:rPr>
              <a:t>and </a:t>
            </a:r>
            <a:r>
              <a:rPr sz="2000" dirty="0">
                <a:latin typeface="Constantia"/>
                <a:cs typeface="Constantia"/>
              </a:rPr>
              <a:t>Drug </a:t>
            </a:r>
            <a:r>
              <a:rPr sz="2000" spc="-15" dirty="0">
                <a:latin typeface="Constantia"/>
                <a:cs typeface="Constantia"/>
              </a:rPr>
              <a:t>Trafficking </a:t>
            </a:r>
            <a:r>
              <a:rPr sz="2000" spc="-10" dirty="0">
                <a:latin typeface="Constantia"/>
                <a:cs typeface="Constantia"/>
              </a:rPr>
              <a:t>Act</a:t>
            </a:r>
            <a:r>
              <a:rPr sz="2000" spc="-37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1992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Constantia"/>
                <a:cs typeface="Constantia"/>
              </a:rPr>
              <a:t>Singapore</a:t>
            </a:r>
            <a:r>
              <a:rPr sz="2000" spc="-10" dirty="0">
                <a:latin typeface="Constantia"/>
                <a:cs typeface="Constantia"/>
              </a:rPr>
              <a:t>: </a:t>
            </a:r>
            <a:r>
              <a:rPr sz="2000" spc="-5" dirty="0">
                <a:latin typeface="Constantia"/>
                <a:cs typeface="Constantia"/>
              </a:rPr>
              <a:t>Misuse of </a:t>
            </a:r>
            <a:r>
              <a:rPr sz="2000" dirty="0">
                <a:latin typeface="Constantia"/>
                <a:cs typeface="Constantia"/>
              </a:rPr>
              <a:t>Drugs </a:t>
            </a:r>
            <a:r>
              <a:rPr sz="2000" spc="-10" dirty="0">
                <a:latin typeface="Constantia"/>
                <a:cs typeface="Constantia"/>
              </a:rPr>
              <a:t>Act</a:t>
            </a:r>
            <a:r>
              <a:rPr sz="2000" spc="-20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(Singapore)</a:t>
            </a:r>
            <a:endParaRPr sz="2000">
              <a:latin typeface="Constantia"/>
              <a:cs typeface="Constantia"/>
            </a:endParaRPr>
          </a:p>
          <a:p>
            <a:pPr marL="12700" marR="811530">
              <a:lnSpc>
                <a:spcPct val="100000"/>
              </a:lnSpc>
            </a:pPr>
            <a:r>
              <a:rPr sz="2000" b="1" spc="-5" dirty="0">
                <a:latin typeface="Constantia"/>
                <a:cs typeface="Constantia"/>
              </a:rPr>
              <a:t>Thailand</a:t>
            </a:r>
            <a:r>
              <a:rPr sz="2000" spc="-5" dirty="0">
                <a:latin typeface="Constantia"/>
                <a:cs typeface="Constantia"/>
              </a:rPr>
              <a:t>: </a:t>
            </a:r>
            <a:r>
              <a:rPr sz="2000" spc="-15" dirty="0">
                <a:latin typeface="Constantia"/>
                <a:cs typeface="Constantia"/>
              </a:rPr>
              <a:t>Psychotropic </a:t>
            </a:r>
            <a:r>
              <a:rPr sz="2000" spc="-5" dirty="0">
                <a:latin typeface="Constantia"/>
                <a:cs typeface="Constantia"/>
              </a:rPr>
              <a:t>Substances </a:t>
            </a:r>
            <a:r>
              <a:rPr sz="2000" spc="-10" dirty="0">
                <a:latin typeface="Constantia"/>
                <a:cs typeface="Constantia"/>
              </a:rPr>
              <a:t>Act </a:t>
            </a:r>
            <a:r>
              <a:rPr sz="2000" dirty="0">
                <a:latin typeface="Constantia"/>
                <a:cs typeface="Constantia"/>
              </a:rPr>
              <a:t>(Thailand) </a:t>
            </a:r>
            <a:r>
              <a:rPr sz="2000" spc="-5" dirty="0">
                <a:latin typeface="Constantia"/>
                <a:cs typeface="Constantia"/>
              </a:rPr>
              <a:t>and </a:t>
            </a:r>
            <a:r>
              <a:rPr sz="2000" spc="-15" dirty="0">
                <a:latin typeface="Constantia"/>
                <a:cs typeface="Constantia"/>
              </a:rPr>
              <a:t>Narcotics</a:t>
            </a:r>
            <a:r>
              <a:rPr sz="2000" spc="-3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Act  </a:t>
            </a:r>
            <a:r>
              <a:rPr sz="2000" b="1" spc="-15" dirty="0">
                <a:latin typeface="Constantia"/>
                <a:cs typeface="Constantia"/>
              </a:rPr>
              <a:t>United </a:t>
            </a:r>
            <a:r>
              <a:rPr sz="2000" b="1" spc="-10" dirty="0">
                <a:latin typeface="Constantia"/>
                <a:cs typeface="Constantia"/>
              </a:rPr>
              <a:t>Kingdom</a:t>
            </a:r>
            <a:r>
              <a:rPr sz="2000" spc="-10" dirty="0">
                <a:latin typeface="Constantia"/>
                <a:cs typeface="Constantia"/>
              </a:rPr>
              <a:t>: </a:t>
            </a:r>
            <a:r>
              <a:rPr sz="2000" spc="-5" dirty="0">
                <a:latin typeface="Constantia"/>
                <a:cs typeface="Constantia"/>
              </a:rPr>
              <a:t>Misuse of </a:t>
            </a:r>
            <a:r>
              <a:rPr sz="2000" dirty="0">
                <a:latin typeface="Constantia"/>
                <a:cs typeface="Constantia"/>
              </a:rPr>
              <a:t>Drugs </a:t>
            </a:r>
            <a:r>
              <a:rPr sz="2000" spc="-10" dirty="0">
                <a:latin typeface="Constantia"/>
                <a:cs typeface="Constantia"/>
              </a:rPr>
              <a:t>Act </a:t>
            </a:r>
            <a:r>
              <a:rPr sz="2000" spc="-5" dirty="0">
                <a:latin typeface="Constantia"/>
                <a:cs typeface="Constantia"/>
              </a:rPr>
              <a:t>1971and </a:t>
            </a:r>
            <a:r>
              <a:rPr sz="2000" dirty="0">
                <a:latin typeface="Constantia"/>
                <a:cs typeface="Constantia"/>
              </a:rPr>
              <a:t>Drugs </a:t>
            </a:r>
            <a:r>
              <a:rPr sz="2000" spc="-10" dirty="0">
                <a:latin typeface="Constantia"/>
                <a:cs typeface="Constantia"/>
              </a:rPr>
              <a:t>Act </a:t>
            </a:r>
            <a:r>
              <a:rPr sz="2000" spc="-5" dirty="0">
                <a:latin typeface="Constantia"/>
                <a:cs typeface="Constantia"/>
              </a:rPr>
              <a:t>2005  </a:t>
            </a:r>
            <a:r>
              <a:rPr sz="2000" b="1" spc="-15" dirty="0">
                <a:latin typeface="Constantia"/>
                <a:cs typeface="Constantia"/>
              </a:rPr>
              <a:t>United </a:t>
            </a:r>
            <a:r>
              <a:rPr sz="2000" b="1" spc="-10" dirty="0">
                <a:latin typeface="Constantia"/>
                <a:cs typeface="Constantia"/>
              </a:rPr>
              <a:t>States</a:t>
            </a:r>
            <a:r>
              <a:rPr sz="2000" spc="-10" dirty="0">
                <a:latin typeface="Constantia"/>
                <a:cs typeface="Constantia"/>
              </a:rPr>
              <a:t>: </a:t>
            </a:r>
            <a:r>
              <a:rPr sz="2000" spc="-5" dirty="0">
                <a:latin typeface="Constantia"/>
                <a:cs typeface="Constantia"/>
              </a:rPr>
              <a:t>Controlled Substances</a:t>
            </a:r>
            <a:r>
              <a:rPr sz="2000" spc="-1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Act</a:t>
            </a:r>
            <a:endParaRPr sz="2000">
              <a:latin typeface="Constantia"/>
              <a:cs typeface="Constantia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The </a:t>
            </a:r>
            <a:r>
              <a:rPr sz="2000" dirty="0">
                <a:latin typeface="Constantia"/>
                <a:cs typeface="Constantia"/>
              </a:rPr>
              <a:t>major </a:t>
            </a:r>
            <a:r>
              <a:rPr sz="2000" spc="-5" dirty="0">
                <a:latin typeface="Constantia"/>
                <a:cs typeface="Constantia"/>
              </a:rPr>
              <a:t>drug </a:t>
            </a:r>
            <a:r>
              <a:rPr sz="2000" spc="-15" dirty="0">
                <a:latin typeface="Constantia"/>
                <a:cs typeface="Constantia"/>
              </a:rPr>
              <a:t>laws </a:t>
            </a:r>
            <a:r>
              <a:rPr sz="2000" spc="-5" dirty="0">
                <a:latin typeface="Constantia"/>
                <a:cs typeface="Constantia"/>
              </a:rPr>
              <a:t>of India </a:t>
            </a:r>
            <a:r>
              <a:rPr sz="2000" spc="-10" dirty="0">
                <a:latin typeface="Constantia"/>
                <a:cs typeface="Constantia"/>
              </a:rPr>
              <a:t>are </a:t>
            </a:r>
            <a:r>
              <a:rPr sz="2000" spc="-5" dirty="0">
                <a:latin typeface="Constantia"/>
                <a:cs typeface="Constantia"/>
              </a:rPr>
              <a:t>the </a:t>
            </a:r>
            <a:r>
              <a:rPr sz="2000" spc="-15" dirty="0">
                <a:solidFill>
                  <a:srgbClr val="C00000"/>
                </a:solidFill>
                <a:latin typeface="Constantia"/>
                <a:cs typeface="Constantia"/>
              </a:rPr>
              <a:t>Narcotic </a:t>
            </a:r>
            <a:r>
              <a:rPr sz="2000" spc="-5" dirty="0">
                <a:solidFill>
                  <a:srgbClr val="C00000"/>
                </a:solidFill>
                <a:latin typeface="Constantia"/>
                <a:cs typeface="Constantia"/>
              </a:rPr>
              <a:t>Drugs and </a:t>
            </a:r>
            <a:r>
              <a:rPr sz="2000" spc="-15" dirty="0">
                <a:solidFill>
                  <a:srgbClr val="C00000"/>
                </a:solidFill>
                <a:latin typeface="Constantia"/>
                <a:cs typeface="Constantia"/>
              </a:rPr>
              <a:t>Psychotropic  </a:t>
            </a:r>
            <a:r>
              <a:rPr sz="2000" spc="-5" dirty="0">
                <a:solidFill>
                  <a:srgbClr val="C00000"/>
                </a:solidFill>
                <a:latin typeface="Constantia"/>
                <a:cs typeface="Constantia"/>
              </a:rPr>
              <a:t>Substances </a:t>
            </a:r>
            <a:r>
              <a:rPr sz="2000" spc="-15" dirty="0">
                <a:solidFill>
                  <a:srgbClr val="C00000"/>
                </a:solidFill>
                <a:latin typeface="Constantia"/>
                <a:cs typeface="Constantia"/>
              </a:rPr>
              <a:t>Act </a:t>
            </a:r>
            <a:r>
              <a:rPr sz="2000" spc="-10" dirty="0">
                <a:solidFill>
                  <a:srgbClr val="C00000"/>
                </a:solidFill>
                <a:latin typeface="Constantia"/>
                <a:cs typeface="Constantia"/>
              </a:rPr>
              <a:t>(1985) </a:t>
            </a:r>
            <a:r>
              <a:rPr sz="2000" spc="-5" dirty="0">
                <a:latin typeface="Constantia"/>
                <a:cs typeface="Constantia"/>
              </a:rPr>
              <a:t>and the </a:t>
            </a:r>
            <a:r>
              <a:rPr sz="2000" spc="-15" dirty="0">
                <a:solidFill>
                  <a:srgbClr val="6F2F9F"/>
                </a:solidFill>
                <a:latin typeface="Constantia"/>
                <a:cs typeface="Constantia"/>
              </a:rPr>
              <a:t>Prevention </a:t>
            </a:r>
            <a:r>
              <a:rPr sz="2000" spc="-5" dirty="0">
                <a:solidFill>
                  <a:srgbClr val="6F2F9F"/>
                </a:solidFill>
                <a:latin typeface="Constantia"/>
                <a:cs typeface="Constantia"/>
              </a:rPr>
              <a:t>of Illicit </a:t>
            </a:r>
            <a:r>
              <a:rPr sz="2000" spc="-15" dirty="0">
                <a:solidFill>
                  <a:srgbClr val="6F2F9F"/>
                </a:solidFill>
                <a:latin typeface="Constantia"/>
                <a:cs typeface="Constantia"/>
              </a:rPr>
              <a:t>Trafficking </a:t>
            </a:r>
            <a:r>
              <a:rPr sz="2000" spc="-5" dirty="0">
                <a:solidFill>
                  <a:srgbClr val="6F2F9F"/>
                </a:solidFill>
                <a:latin typeface="Constantia"/>
                <a:cs typeface="Constantia"/>
              </a:rPr>
              <a:t>in </a:t>
            </a:r>
            <a:r>
              <a:rPr sz="2000" spc="-15" dirty="0">
                <a:solidFill>
                  <a:srgbClr val="6F2F9F"/>
                </a:solidFill>
                <a:latin typeface="Constantia"/>
                <a:cs typeface="Constantia"/>
              </a:rPr>
              <a:t>Narcotic  </a:t>
            </a:r>
            <a:r>
              <a:rPr sz="2000" dirty="0">
                <a:solidFill>
                  <a:srgbClr val="6F2F9F"/>
                </a:solidFill>
                <a:latin typeface="Constantia"/>
                <a:cs typeface="Constantia"/>
              </a:rPr>
              <a:t>Drugs </a:t>
            </a:r>
            <a:r>
              <a:rPr sz="2000" spc="-5" dirty="0">
                <a:solidFill>
                  <a:srgbClr val="6F2F9F"/>
                </a:solidFill>
                <a:latin typeface="Constantia"/>
                <a:cs typeface="Constantia"/>
              </a:rPr>
              <a:t>and </a:t>
            </a:r>
            <a:r>
              <a:rPr sz="2000" spc="-15" dirty="0">
                <a:solidFill>
                  <a:srgbClr val="6F2F9F"/>
                </a:solidFill>
                <a:latin typeface="Constantia"/>
                <a:cs typeface="Constantia"/>
              </a:rPr>
              <a:t>Psychotropic </a:t>
            </a:r>
            <a:r>
              <a:rPr sz="2000" spc="-5" dirty="0">
                <a:solidFill>
                  <a:srgbClr val="6F2F9F"/>
                </a:solidFill>
                <a:latin typeface="Constantia"/>
                <a:cs typeface="Constantia"/>
              </a:rPr>
              <a:t>Substances </a:t>
            </a:r>
            <a:r>
              <a:rPr sz="2000" spc="-10" dirty="0">
                <a:solidFill>
                  <a:srgbClr val="6F2F9F"/>
                </a:solidFill>
                <a:latin typeface="Constantia"/>
                <a:cs typeface="Constantia"/>
              </a:rPr>
              <a:t>Act</a:t>
            </a:r>
            <a:r>
              <a:rPr sz="2000" spc="-325" dirty="0">
                <a:solidFill>
                  <a:srgbClr val="6F2F9F"/>
                </a:solidFill>
                <a:latin typeface="Constantia"/>
                <a:cs typeface="Constantia"/>
              </a:rPr>
              <a:t> </a:t>
            </a:r>
            <a:r>
              <a:rPr sz="2000" spc="-5" dirty="0">
                <a:solidFill>
                  <a:srgbClr val="6F2F9F"/>
                </a:solidFill>
                <a:latin typeface="Constantia"/>
                <a:cs typeface="Constantia"/>
              </a:rPr>
              <a:t>(1985).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0639" y="149352"/>
            <a:ext cx="7160514" cy="7566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1213" y="176529"/>
            <a:ext cx="7093331" cy="689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6795" y="1331722"/>
            <a:ext cx="7783830" cy="505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AFEF"/>
                </a:solidFill>
                <a:latin typeface="Arial"/>
                <a:cs typeface="Arial"/>
              </a:rPr>
              <a:t>THE NARCOTIC DRUGS AND</a:t>
            </a:r>
            <a:r>
              <a:rPr sz="2200" spc="-3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AFEF"/>
                </a:solidFill>
                <a:latin typeface="Arial"/>
                <a:cs typeface="Arial"/>
              </a:rPr>
              <a:t>PSYCHOTROPIC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spc="-20" dirty="0">
                <a:solidFill>
                  <a:srgbClr val="00AFEF"/>
                </a:solidFill>
                <a:latin typeface="Arial"/>
                <a:cs typeface="Arial"/>
              </a:rPr>
              <a:t>SUBSTANCES </a:t>
            </a:r>
            <a:r>
              <a:rPr sz="2200" spc="-65" dirty="0">
                <a:solidFill>
                  <a:srgbClr val="00AFEF"/>
                </a:solidFill>
                <a:latin typeface="Arial"/>
                <a:cs typeface="Arial"/>
              </a:rPr>
              <a:t>ACT, </a:t>
            </a:r>
            <a:r>
              <a:rPr sz="2200" spc="-5" dirty="0">
                <a:solidFill>
                  <a:srgbClr val="00AFEF"/>
                </a:solidFill>
                <a:latin typeface="Arial"/>
                <a:cs typeface="Arial"/>
              </a:rPr>
              <a:t>1985 </a:t>
            </a:r>
            <a:r>
              <a:rPr sz="2200" spc="-5" dirty="0">
                <a:latin typeface="Arial"/>
                <a:cs typeface="Arial"/>
              </a:rPr>
              <a:t>(shortened to NDPS Act). Under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 NDPS Act, </a:t>
            </a:r>
            <a:r>
              <a:rPr sz="2200" b="1" spc="-5" dirty="0">
                <a:latin typeface="Arial"/>
                <a:cs typeface="Arial"/>
              </a:rPr>
              <a:t>it is illegal for a person to  </a:t>
            </a:r>
            <a:r>
              <a:rPr sz="2200" b="1" dirty="0">
                <a:latin typeface="Arial"/>
                <a:cs typeface="Arial"/>
              </a:rPr>
              <a:t>produce/manufacture/cultivate, possess, sell, purchase,  </a:t>
            </a:r>
            <a:r>
              <a:rPr sz="2200" b="1" spc="-5" dirty="0">
                <a:latin typeface="Arial"/>
                <a:cs typeface="Arial"/>
              </a:rPr>
              <a:t>transport, store, and/or consume any narcotic drug or  psychotropic</a:t>
            </a:r>
            <a:r>
              <a:rPr sz="2200" b="1" spc="6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substance.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348615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Under one of the </a:t>
            </a:r>
            <a:r>
              <a:rPr sz="2200" dirty="0">
                <a:latin typeface="Arial"/>
                <a:cs typeface="Arial"/>
              </a:rPr>
              <a:t>provisions of </a:t>
            </a:r>
            <a:r>
              <a:rPr sz="2200" spc="-5" dirty="0">
                <a:latin typeface="Arial"/>
                <a:cs typeface="Arial"/>
              </a:rPr>
              <a:t>the </a:t>
            </a:r>
            <a:r>
              <a:rPr sz="2200" dirty="0">
                <a:latin typeface="Arial"/>
                <a:cs typeface="Arial"/>
              </a:rPr>
              <a:t>act, </a:t>
            </a:r>
            <a:r>
              <a:rPr sz="2200" spc="-5" dirty="0"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00AF50"/>
                </a:solidFill>
                <a:latin typeface="Arial"/>
                <a:cs typeface="Arial"/>
              </a:rPr>
              <a:t>Narcotics Control  Bureau </a:t>
            </a:r>
            <a:r>
              <a:rPr sz="2200" spc="-5" dirty="0">
                <a:latin typeface="Arial"/>
                <a:cs typeface="Arial"/>
              </a:rPr>
              <a:t>was </a:t>
            </a:r>
            <a:r>
              <a:rPr sz="2200" dirty="0">
                <a:latin typeface="Arial"/>
                <a:cs typeface="Arial"/>
              </a:rPr>
              <a:t>set </a:t>
            </a:r>
            <a:r>
              <a:rPr sz="2200" spc="-5" dirty="0">
                <a:latin typeface="Arial"/>
                <a:cs typeface="Arial"/>
              </a:rPr>
              <a:t>up with </a:t>
            </a:r>
            <a:r>
              <a:rPr sz="2200" spc="-10" dirty="0">
                <a:latin typeface="Arial"/>
                <a:cs typeface="Arial"/>
              </a:rPr>
              <a:t>effect </a:t>
            </a:r>
            <a:r>
              <a:rPr sz="2200" spc="-5" dirty="0">
                <a:latin typeface="Arial"/>
                <a:cs typeface="Arial"/>
              </a:rPr>
              <a:t>from March </a:t>
            </a:r>
            <a:r>
              <a:rPr sz="2200" spc="-5" dirty="0">
                <a:solidFill>
                  <a:srgbClr val="00AFEF"/>
                </a:solidFill>
                <a:latin typeface="Arial"/>
                <a:cs typeface="Arial"/>
              </a:rPr>
              <a:t>1986</a:t>
            </a:r>
            <a:r>
              <a:rPr sz="2200" spc="-5" dirty="0">
                <a:latin typeface="Arial"/>
                <a:cs typeface="Arial"/>
              </a:rPr>
              <a:t>. The Act is  </a:t>
            </a:r>
            <a:r>
              <a:rPr sz="2200" dirty="0">
                <a:latin typeface="Arial"/>
                <a:cs typeface="Arial"/>
              </a:rPr>
              <a:t>designed </a:t>
            </a:r>
            <a:r>
              <a:rPr sz="2200" spc="-5" dirty="0">
                <a:latin typeface="Arial"/>
                <a:cs typeface="Arial"/>
              </a:rPr>
              <a:t>to </a:t>
            </a:r>
            <a:r>
              <a:rPr sz="2200" dirty="0">
                <a:latin typeface="Arial"/>
                <a:cs typeface="Arial"/>
              </a:rPr>
              <a:t>fulfill </a:t>
            </a:r>
            <a:r>
              <a:rPr sz="2200" spc="-5" dirty="0">
                <a:latin typeface="Arial"/>
                <a:cs typeface="Arial"/>
              </a:rPr>
              <a:t>India's </a:t>
            </a:r>
            <a:r>
              <a:rPr sz="2200" dirty="0">
                <a:latin typeface="Arial"/>
                <a:cs typeface="Arial"/>
              </a:rPr>
              <a:t>treaty obligations </a:t>
            </a:r>
            <a:r>
              <a:rPr sz="2200" spc="-5" dirty="0">
                <a:latin typeface="Arial"/>
                <a:cs typeface="Arial"/>
              </a:rPr>
              <a:t>under the Single  Convention on Narcotic </a:t>
            </a:r>
            <a:r>
              <a:rPr sz="2200" dirty="0">
                <a:latin typeface="Arial"/>
                <a:cs typeface="Arial"/>
              </a:rPr>
              <a:t>Drugs, </a:t>
            </a:r>
            <a:r>
              <a:rPr sz="2200" spc="-5" dirty="0">
                <a:latin typeface="Arial"/>
                <a:cs typeface="Arial"/>
              </a:rPr>
              <a:t>Convention on </a:t>
            </a:r>
            <a:r>
              <a:rPr sz="2200" dirty="0">
                <a:latin typeface="Arial"/>
                <a:cs typeface="Arial"/>
              </a:rPr>
              <a:t>Psychotropic  Substances, </a:t>
            </a:r>
            <a:r>
              <a:rPr sz="2200" spc="-5" dirty="0">
                <a:latin typeface="Arial"/>
                <a:cs typeface="Arial"/>
              </a:rPr>
              <a:t>and United Nations Convention </a:t>
            </a:r>
            <a:r>
              <a:rPr sz="2200" dirty="0">
                <a:latin typeface="Arial"/>
                <a:cs typeface="Arial"/>
              </a:rPr>
              <a:t>Against Illicit  </a:t>
            </a:r>
            <a:r>
              <a:rPr sz="2200" spc="-20" dirty="0">
                <a:latin typeface="Arial"/>
                <a:cs typeface="Arial"/>
              </a:rPr>
              <a:t>Traffic </a:t>
            </a:r>
            <a:r>
              <a:rPr sz="2200" dirty="0">
                <a:latin typeface="Arial"/>
                <a:cs typeface="Arial"/>
              </a:rPr>
              <a:t>in </a:t>
            </a:r>
            <a:r>
              <a:rPr sz="2200" spc="-5" dirty="0">
                <a:latin typeface="Arial"/>
                <a:cs typeface="Arial"/>
              </a:rPr>
              <a:t>Narcotic Drugs and </a:t>
            </a:r>
            <a:r>
              <a:rPr sz="2200" dirty="0">
                <a:latin typeface="Arial"/>
                <a:cs typeface="Arial"/>
              </a:rPr>
              <a:t>Psychotropic Substances. </a:t>
            </a:r>
            <a:r>
              <a:rPr sz="2200" b="1" spc="-5" dirty="0">
                <a:latin typeface="Arial"/>
                <a:cs typeface="Arial"/>
              </a:rPr>
              <a:t>The  Act has been amended three times - in </a:t>
            </a:r>
            <a:r>
              <a:rPr sz="2200" b="1" spc="-5" dirty="0">
                <a:solidFill>
                  <a:srgbClr val="6F2F9F"/>
                </a:solidFill>
                <a:latin typeface="Arial"/>
                <a:cs typeface="Arial"/>
              </a:rPr>
              <a:t>1988</a:t>
            </a:r>
            <a:r>
              <a:rPr sz="2200" b="1" spc="-5" dirty="0">
                <a:latin typeface="Arial"/>
                <a:cs typeface="Arial"/>
              </a:rPr>
              <a:t>, </a:t>
            </a:r>
            <a:r>
              <a:rPr sz="2200" b="1" spc="-5" dirty="0">
                <a:solidFill>
                  <a:srgbClr val="6F2F9F"/>
                </a:solidFill>
                <a:latin typeface="Arial"/>
                <a:cs typeface="Arial"/>
              </a:rPr>
              <a:t>2001</a:t>
            </a:r>
            <a:r>
              <a:rPr sz="2200" b="1" spc="-5" dirty="0">
                <a:latin typeface="Arial"/>
                <a:cs typeface="Arial"/>
              </a:rPr>
              <a:t>, and  most recently in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6F2F9F"/>
                </a:solidFill>
                <a:latin typeface="Arial"/>
                <a:cs typeface="Arial"/>
              </a:rPr>
              <a:t>2014</a:t>
            </a:r>
            <a:r>
              <a:rPr sz="2200" b="1" spc="-5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411" y="160020"/>
            <a:ext cx="8437626" cy="6134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8267" y="574294"/>
            <a:ext cx="8030209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Prevention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Illicit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Trafficking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in Narcotic Drugs and</a:t>
            </a:r>
            <a:r>
              <a:rPr sz="20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Psychotropic 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Substances</a:t>
            </a:r>
            <a:r>
              <a:rPr sz="2000" b="1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Act: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8267" y="1336294"/>
            <a:ext cx="82759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Act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extends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to the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whole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India and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it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applies also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sz="240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all  Indian citizens outside India and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all persons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ships and  aircraft registered in</a:t>
            </a:r>
            <a:r>
              <a:rPr sz="2400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India.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267" y="2799715"/>
            <a:ext cx="868553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Narcotics Control Bureau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The Narcotics Control Bureau (NCB) </a:t>
            </a:r>
            <a:r>
              <a:rPr sz="2400" dirty="0">
                <a:latin typeface="Arial"/>
                <a:cs typeface="Arial"/>
              </a:rPr>
              <a:t>is the </a:t>
            </a:r>
            <a:r>
              <a:rPr sz="2400" spc="-5" dirty="0">
                <a:latin typeface="Arial"/>
                <a:cs typeface="Arial"/>
              </a:rPr>
              <a:t>chief law  enforcement and intelligence agency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India responsible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5" dirty="0">
                <a:latin typeface="Arial"/>
                <a:cs typeface="Arial"/>
              </a:rPr>
              <a:t>fighting drug trafficking and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abuse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illegal </a:t>
            </a:r>
            <a:r>
              <a:rPr sz="2400" dirty="0">
                <a:latin typeface="Arial"/>
                <a:cs typeface="Arial"/>
              </a:rPr>
              <a:t>substances. It  </a:t>
            </a:r>
            <a:r>
              <a:rPr sz="2400" spc="-5" dirty="0">
                <a:latin typeface="Arial"/>
                <a:cs typeface="Arial"/>
              </a:rPr>
              <a:t>was </a:t>
            </a:r>
            <a:r>
              <a:rPr sz="2400" dirty="0">
                <a:latin typeface="Arial"/>
                <a:cs typeface="Arial"/>
              </a:rPr>
              <a:t>created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00AFEF"/>
                </a:solidFill>
                <a:latin typeface="Arial"/>
                <a:cs typeface="Arial"/>
              </a:rPr>
              <a:t>17 March 1986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enable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full implementation  </a:t>
            </a:r>
            <a:r>
              <a:rPr sz="2400" dirty="0">
                <a:latin typeface="Arial"/>
                <a:cs typeface="Arial"/>
              </a:rPr>
              <a:t>of the </a:t>
            </a:r>
            <a:r>
              <a:rPr sz="2400" spc="-5" dirty="0">
                <a:latin typeface="Arial"/>
                <a:cs typeface="Arial"/>
              </a:rPr>
              <a:t>Narcotic Drugs </a:t>
            </a:r>
            <a:r>
              <a:rPr sz="240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Psychotropic Substances Act (1985)  and </a:t>
            </a:r>
            <a:r>
              <a:rPr sz="2400" dirty="0">
                <a:latin typeface="Arial"/>
                <a:cs typeface="Arial"/>
              </a:rPr>
              <a:t>fight </a:t>
            </a:r>
            <a:r>
              <a:rPr sz="2400" spc="-5" dirty="0">
                <a:latin typeface="Arial"/>
                <a:cs typeface="Arial"/>
              </a:rPr>
              <a:t>its violation through the Prevention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Illicit </a:t>
            </a:r>
            <a:r>
              <a:rPr sz="2400" spc="-15" dirty="0">
                <a:latin typeface="Arial"/>
                <a:cs typeface="Arial"/>
              </a:rPr>
              <a:t>Trafficking  </a:t>
            </a:r>
            <a:r>
              <a:rPr sz="2400" spc="-5" dirty="0">
                <a:latin typeface="Arial"/>
                <a:cs typeface="Arial"/>
              </a:rPr>
              <a:t>in Narcotic Drugs and Psychotropic Substances </a:t>
            </a:r>
            <a:r>
              <a:rPr sz="2400" dirty="0">
                <a:latin typeface="Arial"/>
                <a:cs typeface="Arial"/>
              </a:rPr>
              <a:t>Act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(1988).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8734" y="1005078"/>
            <a:ext cx="7903845" cy="118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749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AFEF"/>
                </a:solidFill>
                <a:latin typeface="Arial"/>
                <a:cs typeface="Arial"/>
              </a:rPr>
              <a:t>Controlled</a:t>
            </a:r>
            <a:r>
              <a:rPr sz="2800" b="1" spc="1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AFEF"/>
                </a:solidFill>
                <a:latin typeface="Arial"/>
                <a:cs typeface="Arial"/>
              </a:rPr>
              <a:t>Substances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The following list mentions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names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some substances  banned or controlled in India under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sz="2400" spc="-10" dirty="0">
                <a:solidFill>
                  <a:srgbClr val="000000"/>
                </a:solidFill>
                <a:latin typeface="Arial"/>
                <a:cs typeface="Arial"/>
              </a:rPr>
              <a:t>NDPS</a:t>
            </a:r>
            <a:r>
              <a:rPr sz="240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Act.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734" y="2530297"/>
            <a:ext cx="824420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list </a:t>
            </a:r>
            <a:r>
              <a:rPr sz="2400" dirty="0">
                <a:latin typeface="Arial"/>
                <a:cs typeface="Arial"/>
              </a:rPr>
              <a:t>uses the </a:t>
            </a:r>
            <a:r>
              <a:rPr sz="2400" spc="-5" dirty="0">
                <a:latin typeface="Arial"/>
                <a:cs typeface="Arial"/>
              </a:rPr>
              <a:t>International Nonproprietary Name </a:t>
            </a:r>
            <a:r>
              <a:rPr sz="2400" dirty="0">
                <a:latin typeface="Arial"/>
                <a:cs typeface="Arial"/>
              </a:rPr>
              <a:t>(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INN</a:t>
            </a:r>
            <a:r>
              <a:rPr sz="2400" dirty="0">
                <a:latin typeface="Arial"/>
                <a:cs typeface="Arial"/>
              </a:rPr>
              <a:t>) </a:t>
            </a:r>
            <a:r>
              <a:rPr sz="2400" spc="-5" dirty="0">
                <a:latin typeface="Arial"/>
                <a:cs typeface="Arial"/>
              </a:rPr>
              <a:t>of  the drugs </a:t>
            </a:r>
            <a:r>
              <a:rPr sz="2400" dirty="0">
                <a:latin typeface="Arial"/>
                <a:cs typeface="Arial"/>
              </a:rPr>
              <a:t>but </a:t>
            </a:r>
            <a:r>
              <a:rPr sz="2400" spc="-5" dirty="0">
                <a:latin typeface="Arial"/>
                <a:cs typeface="Arial"/>
              </a:rPr>
              <a:t>in some cases mentions drugs by their  chemical name. Widely known drugs such as ganja, cocaine,  heroin </a:t>
            </a:r>
            <a:r>
              <a:rPr sz="2400" dirty="0">
                <a:latin typeface="Arial"/>
                <a:cs typeface="Arial"/>
              </a:rPr>
              <a:t>etc. </a:t>
            </a:r>
            <a:r>
              <a:rPr sz="2400" spc="-5" dirty="0">
                <a:latin typeface="Arial"/>
                <a:cs typeface="Arial"/>
              </a:rPr>
              <a:t>are mentioned by those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25971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Cultivation/production/manufacture, possession, sale,  purchase, </a:t>
            </a:r>
            <a:r>
              <a:rPr sz="2400" dirty="0">
                <a:latin typeface="Arial"/>
                <a:cs typeface="Arial"/>
              </a:rPr>
              <a:t>transport, </a:t>
            </a:r>
            <a:r>
              <a:rPr sz="2400" spc="-5" dirty="0">
                <a:latin typeface="Arial"/>
                <a:cs typeface="Arial"/>
              </a:rPr>
              <a:t>storage, consumption or distribution </a:t>
            </a:r>
            <a:r>
              <a:rPr sz="2400" dirty="0">
                <a:latin typeface="Arial"/>
                <a:cs typeface="Arial"/>
              </a:rPr>
              <a:t>of  </a:t>
            </a:r>
            <a:r>
              <a:rPr sz="2400" spc="-5" dirty="0">
                <a:latin typeface="Arial"/>
                <a:cs typeface="Arial"/>
              </a:rPr>
              <a:t>any </a:t>
            </a:r>
            <a:r>
              <a:rPr sz="2400" dirty="0">
                <a:latin typeface="Arial"/>
                <a:cs typeface="Arial"/>
              </a:rPr>
              <a:t>of the </a:t>
            </a:r>
            <a:r>
              <a:rPr sz="2400" spc="-5" dirty="0">
                <a:latin typeface="Arial"/>
                <a:cs typeface="Arial"/>
              </a:rPr>
              <a:t>following </a:t>
            </a:r>
            <a:r>
              <a:rPr sz="2400" dirty="0">
                <a:latin typeface="Arial"/>
                <a:cs typeface="Arial"/>
              </a:rPr>
              <a:t>substances, </a:t>
            </a:r>
            <a:r>
              <a:rPr sz="2400" spc="-5" dirty="0">
                <a:latin typeface="Arial"/>
                <a:cs typeface="Arial"/>
              </a:rPr>
              <a:t>except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medical and  scientific purposes and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per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rules </a:t>
            </a:r>
            <a:r>
              <a:rPr sz="2400" dirty="0">
                <a:latin typeface="Arial"/>
                <a:cs typeface="Arial"/>
              </a:rPr>
              <a:t>or orders </a:t>
            </a:r>
            <a:r>
              <a:rPr sz="2400" spc="-5" dirty="0">
                <a:latin typeface="Arial"/>
                <a:cs typeface="Arial"/>
              </a:rPr>
              <a:t>and  conditions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licences </a:t>
            </a:r>
            <a:r>
              <a:rPr sz="2400" dirty="0">
                <a:latin typeface="Arial"/>
                <a:cs typeface="Arial"/>
              </a:rPr>
              <a:t>that may </a:t>
            </a:r>
            <a:r>
              <a:rPr sz="2400" spc="-1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issued, is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illegal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0200" y="129921"/>
            <a:ext cx="8108315" cy="624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105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nstantia"/>
                <a:cs typeface="Constantia"/>
              </a:rPr>
              <a:t>Along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with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some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isomers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there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are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about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235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controlled  </a:t>
            </a:r>
            <a:r>
              <a:rPr sz="2400" spc="-5" dirty="0">
                <a:latin typeface="Constantia"/>
                <a:cs typeface="Constantia"/>
              </a:rPr>
              <a:t>substances-Some important drugs </a:t>
            </a:r>
            <a:r>
              <a:rPr sz="2400" spc="-15" dirty="0">
                <a:latin typeface="Constantia"/>
                <a:cs typeface="Constantia"/>
              </a:rPr>
              <a:t>are </a:t>
            </a:r>
            <a:r>
              <a:rPr sz="2400" spc="-10" dirty="0">
                <a:latin typeface="Constantia"/>
                <a:cs typeface="Constantia"/>
              </a:rPr>
              <a:t>listed</a:t>
            </a:r>
            <a:r>
              <a:rPr sz="2400" spc="-31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below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10" dirty="0">
                <a:latin typeface="Constantia"/>
                <a:cs typeface="Constantia"/>
              </a:rPr>
              <a:t>Coca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derivatives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10" dirty="0">
                <a:latin typeface="Constantia"/>
                <a:cs typeface="Constantia"/>
              </a:rPr>
              <a:t>Coca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leaf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Constantia"/>
                <a:cs typeface="Constantia"/>
              </a:rPr>
              <a:t>Cocaine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Constantia"/>
                <a:cs typeface="Constantia"/>
              </a:rPr>
              <a:t>Ganja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15" dirty="0">
                <a:latin typeface="Constantia"/>
                <a:cs typeface="Constantia"/>
              </a:rPr>
              <a:t>Heroin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Constantia"/>
                <a:cs typeface="Constantia"/>
              </a:rPr>
              <a:t>Opium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Constantia"/>
                <a:cs typeface="Constantia"/>
              </a:rPr>
              <a:t>Opium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derivatives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10" dirty="0">
                <a:latin typeface="Constantia"/>
                <a:cs typeface="Constantia"/>
              </a:rPr>
              <a:t>3-[2-(diethyl </a:t>
            </a:r>
            <a:r>
              <a:rPr sz="2400" spc="-5" dirty="0">
                <a:latin typeface="Constantia"/>
                <a:cs typeface="Constantia"/>
              </a:rPr>
              <a:t>amino)ethyl]indole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(N,N-Diethyltryptamine)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10" dirty="0">
                <a:latin typeface="Constantia"/>
                <a:cs typeface="Constantia"/>
              </a:rPr>
              <a:t>3-[2-(dimethylamino) ethyl] indole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(N,N-</a:t>
            </a:r>
            <a:endParaRPr sz="2400">
              <a:latin typeface="Constantia"/>
              <a:cs typeface="Constantia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Dimethyltryptamine)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 startAt="10"/>
              <a:tabLst>
                <a:tab pos="470534" algn="l"/>
              </a:tabLst>
            </a:pPr>
            <a:r>
              <a:rPr sz="2400" spc="-30" dirty="0">
                <a:latin typeface="Constantia"/>
                <a:cs typeface="Constantia"/>
              </a:rPr>
              <a:t>Temazepam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 startAt="10"/>
              <a:tabLst>
                <a:tab pos="469900" algn="l"/>
                <a:tab pos="470534" algn="l"/>
              </a:tabLst>
            </a:pPr>
            <a:r>
              <a:rPr sz="2400" spc="-30" dirty="0">
                <a:latin typeface="Constantia"/>
                <a:cs typeface="Constantia"/>
              </a:rPr>
              <a:t>Tetrazepa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 startAt="10"/>
              <a:tabLst>
                <a:tab pos="469900" algn="l"/>
                <a:tab pos="470534" algn="l"/>
              </a:tabLst>
            </a:pPr>
            <a:r>
              <a:rPr sz="2400" spc="-20" dirty="0">
                <a:latin typeface="Constantia"/>
                <a:cs typeface="Constantia"/>
              </a:rPr>
              <a:t>Triazolam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buAutoNum type="arabicPeriod" startAt="10"/>
              <a:tabLst>
                <a:tab pos="469900" algn="l"/>
                <a:tab pos="470534" algn="l"/>
              </a:tabLst>
            </a:pPr>
            <a:r>
              <a:rPr sz="2400" spc="-10" dirty="0">
                <a:latin typeface="Constantia"/>
                <a:cs typeface="Constantia"/>
              </a:rPr>
              <a:t>Vinylbital</a:t>
            </a:r>
            <a:endParaRPr sz="2400">
              <a:latin typeface="Constantia"/>
              <a:cs typeface="Constantia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AutoNum type="arabicPeriod" startAt="10"/>
              <a:tabLst>
                <a:tab pos="470534" algn="l"/>
              </a:tabLst>
            </a:pPr>
            <a:r>
              <a:rPr sz="2400" spc="-5" dirty="0">
                <a:latin typeface="Constantia"/>
                <a:cs typeface="Constantia"/>
              </a:rPr>
              <a:t>Zolpidem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68579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6303" y="408508"/>
            <a:ext cx="2234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0076A2"/>
                </a:solidFill>
                <a:latin typeface="Calibri"/>
                <a:cs typeface="Calibri"/>
              </a:rPr>
              <a:t>Legal</a:t>
            </a:r>
            <a:r>
              <a:rPr sz="3600" spc="-65" dirty="0">
                <a:solidFill>
                  <a:srgbClr val="0076A2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0076A2"/>
                </a:solidFill>
                <a:latin typeface="Calibri"/>
                <a:cs typeface="Calibri"/>
              </a:rPr>
              <a:t>drugs: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406" y="1353439"/>
            <a:ext cx="6965315" cy="4016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  <a:tab pos="5935345" algn="l"/>
              </a:tabLst>
            </a:pPr>
            <a:r>
              <a:rPr sz="2400" dirty="0">
                <a:latin typeface="Constantia"/>
                <a:cs typeface="Constantia"/>
              </a:rPr>
              <a:t>Legal </a:t>
            </a:r>
            <a:r>
              <a:rPr sz="2400" spc="-5" dirty="0">
                <a:latin typeface="Constantia"/>
                <a:cs typeface="Constantia"/>
              </a:rPr>
              <a:t>drugs </a:t>
            </a:r>
            <a:r>
              <a:rPr sz="2400" spc="-15" dirty="0">
                <a:latin typeface="Constantia"/>
                <a:cs typeface="Constantia"/>
              </a:rPr>
              <a:t>are intoxicating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drugs</a:t>
            </a:r>
            <a:r>
              <a:rPr sz="2400" b="1" spc="-95" dirty="0">
                <a:latin typeface="Constantia"/>
                <a:cs typeface="Constantia"/>
              </a:rPr>
              <a:t> </a:t>
            </a:r>
            <a:r>
              <a:rPr sz="2400" b="1" spc="-10" dirty="0">
                <a:latin typeface="Constantia"/>
                <a:cs typeface="Constantia"/>
              </a:rPr>
              <a:t>which	</a:t>
            </a:r>
            <a:r>
              <a:rPr sz="2400" b="1" spc="-15" dirty="0">
                <a:latin typeface="Constantia"/>
                <a:cs typeface="Constantia"/>
              </a:rPr>
              <a:t>are</a:t>
            </a:r>
            <a:r>
              <a:rPr sz="2400" b="1" spc="-155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not  </a:t>
            </a:r>
            <a:r>
              <a:rPr sz="2400" b="1" spc="-10" dirty="0">
                <a:latin typeface="Constantia"/>
                <a:cs typeface="Constantia"/>
              </a:rPr>
              <a:t>prohibited</a:t>
            </a:r>
            <a:r>
              <a:rPr sz="2400" b="1" dirty="0">
                <a:latin typeface="Constantia"/>
                <a:cs typeface="Constantia"/>
              </a:rPr>
              <a:t> .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solidFill>
                  <a:srgbClr val="006FC0"/>
                </a:solidFill>
                <a:latin typeface="Calibri"/>
                <a:cs typeface="Calibri"/>
              </a:rPr>
              <a:t>Examples: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>
              <a:latin typeface="Times New Roman"/>
              <a:cs typeface="Times New Roman"/>
            </a:endParaRPr>
          </a:p>
          <a:p>
            <a:pPr marL="512445" lvl="1" indent="-287655">
              <a:lnSpc>
                <a:spcPct val="100000"/>
              </a:lnSpc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sz="2400" spc="-10" dirty="0">
                <a:latin typeface="Constantia"/>
                <a:cs typeface="Constantia"/>
              </a:rPr>
              <a:t>Caffeine</a:t>
            </a:r>
            <a:endParaRPr sz="2400">
              <a:latin typeface="Constantia"/>
              <a:cs typeface="Constantia"/>
            </a:endParaRPr>
          </a:p>
          <a:p>
            <a:pPr marL="512445" lvl="1" indent="-287655">
              <a:lnSpc>
                <a:spcPct val="100000"/>
              </a:lnSpc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sz="2400" spc="-10" dirty="0">
                <a:latin typeface="Constantia"/>
                <a:cs typeface="Constantia"/>
              </a:rPr>
              <a:t>Nicotine</a:t>
            </a:r>
            <a:endParaRPr sz="2400">
              <a:latin typeface="Constantia"/>
              <a:cs typeface="Constantia"/>
            </a:endParaRPr>
          </a:p>
          <a:p>
            <a:pPr marL="512445" lvl="1" indent="-287655">
              <a:lnSpc>
                <a:spcPct val="100000"/>
              </a:lnSpc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sz="2400" dirty="0">
                <a:latin typeface="Constantia"/>
                <a:cs typeface="Constantia"/>
              </a:rPr>
              <a:t>Sleeping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pills</a:t>
            </a:r>
            <a:endParaRPr sz="2400">
              <a:latin typeface="Constantia"/>
              <a:cs typeface="Constantia"/>
            </a:endParaRPr>
          </a:p>
          <a:p>
            <a:pPr marL="512445" lvl="1" indent="-287655">
              <a:lnSpc>
                <a:spcPct val="100000"/>
              </a:lnSpc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sz="2400" spc="-10" dirty="0">
                <a:latin typeface="Constantia"/>
                <a:cs typeface="Constantia"/>
              </a:rPr>
              <a:t>Alcohol</a:t>
            </a:r>
            <a:endParaRPr sz="2400">
              <a:latin typeface="Constantia"/>
              <a:cs typeface="Constantia"/>
            </a:endParaRPr>
          </a:p>
          <a:p>
            <a:pPr marL="512445" lvl="1" indent="-287655">
              <a:lnSpc>
                <a:spcPct val="100000"/>
              </a:lnSpc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sz="2400" spc="-10" dirty="0">
                <a:latin typeface="Constantia"/>
                <a:cs typeface="Constantia"/>
              </a:rPr>
              <a:t>Betel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nuts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6303" y="403351"/>
            <a:ext cx="14878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Caffeine: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04815" y="947927"/>
            <a:ext cx="3113532" cy="2333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437" y="1429257"/>
            <a:ext cx="6517005" cy="4295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latin typeface="Constantia"/>
                <a:cs typeface="Constantia"/>
              </a:rPr>
              <a:t>Coffee </a:t>
            </a:r>
            <a:r>
              <a:rPr sz="2000" spc="-10" dirty="0">
                <a:latin typeface="Constantia"/>
                <a:cs typeface="Constantia"/>
              </a:rPr>
              <a:t>contains </a:t>
            </a:r>
            <a:r>
              <a:rPr sz="2000" spc="-5" dirty="0">
                <a:latin typeface="Constantia"/>
                <a:cs typeface="Constantia"/>
              </a:rPr>
              <a:t>caffeine</a:t>
            </a:r>
            <a:r>
              <a:rPr sz="2000" spc="-3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which</a:t>
            </a:r>
            <a:endParaRPr sz="2000">
              <a:latin typeface="Constantia"/>
              <a:cs typeface="Constantia"/>
            </a:endParaRPr>
          </a:p>
          <a:p>
            <a:pPr marL="355600" marR="2522220" algn="just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,when consumed </a:t>
            </a:r>
            <a:r>
              <a:rPr sz="2000" dirty="0">
                <a:latin typeface="Constantia"/>
                <a:cs typeface="Constantia"/>
              </a:rPr>
              <a:t>in </a:t>
            </a:r>
            <a:r>
              <a:rPr sz="2000" spc="-15" dirty="0">
                <a:latin typeface="Constantia"/>
                <a:cs typeface="Constantia"/>
              </a:rPr>
              <a:t>excess </a:t>
            </a:r>
            <a:r>
              <a:rPr sz="2000" spc="-5" dirty="0">
                <a:latin typeface="Constantia"/>
                <a:cs typeface="Constantia"/>
              </a:rPr>
              <a:t>can</a:t>
            </a:r>
            <a:r>
              <a:rPr sz="2000" spc="-3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be  </a:t>
            </a:r>
            <a:r>
              <a:rPr sz="2000" spc="-10" dirty="0">
                <a:latin typeface="Constantia"/>
                <a:cs typeface="Constantia"/>
              </a:rPr>
              <a:t>addictive, </a:t>
            </a:r>
            <a:r>
              <a:rPr sz="2000" spc="-5" dirty="0">
                <a:latin typeface="Constantia"/>
                <a:cs typeface="Constantia"/>
              </a:rPr>
              <a:t>stimulate, </a:t>
            </a:r>
            <a:r>
              <a:rPr sz="2000" dirty="0">
                <a:latin typeface="Constantia"/>
                <a:cs typeface="Constantia"/>
              </a:rPr>
              <a:t>and a </a:t>
            </a:r>
            <a:r>
              <a:rPr sz="2000" spc="-5" dirty="0">
                <a:latin typeface="Constantia"/>
                <a:cs typeface="Constantia"/>
              </a:rPr>
              <a:t>mood  </a:t>
            </a:r>
            <a:r>
              <a:rPr sz="2000" spc="-35" dirty="0">
                <a:latin typeface="Constantia"/>
                <a:cs typeface="Constantia"/>
              </a:rPr>
              <a:t>charger.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Times New Roman"/>
              <a:cs typeface="Times New Roman"/>
            </a:endParaRPr>
          </a:p>
          <a:p>
            <a:pPr marL="186690">
              <a:lnSpc>
                <a:spcPct val="100000"/>
              </a:lnSpc>
              <a:spcBef>
                <a:spcPts val="5"/>
              </a:spcBef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It’s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side</a:t>
            </a:r>
            <a:r>
              <a:rPr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effect: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Times New Roman"/>
              <a:cs typeface="Times New Roman"/>
            </a:endParaRPr>
          </a:p>
          <a:p>
            <a:pPr marL="472440" marR="5080" lvl="1" indent="-287020">
              <a:lnSpc>
                <a:spcPct val="100000"/>
              </a:lnSpc>
              <a:buFont typeface="Wingdings"/>
              <a:buChar char=""/>
              <a:tabLst>
                <a:tab pos="472440" algn="l"/>
                <a:tab pos="473075" algn="l"/>
              </a:tabLst>
            </a:pP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large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amount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coffee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or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caffeine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consumed  </a:t>
            </a:r>
            <a:r>
              <a:rPr sz="2400" dirty="0">
                <a:latin typeface="Constantia"/>
                <a:cs typeface="Constantia"/>
              </a:rPr>
              <a:t>all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at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once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can</a:t>
            </a:r>
            <a:r>
              <a:rPr sz="2400" spc="-30" dirty="0">
                <a:latin typeface="Constantia"/>
                <a:cs typeface="Constantia"/>
              </a:rPr>
              <a:t> have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negative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affect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on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blood  </a:t>
            </a:r>
            <a:r>
              <a:rPr sz="2400" b="1" spc="-5" dirty="0">
                <a:latin typeface="Constantia"/>
                <a:cs typeface="Constantia"/>
              </a:rPr>
              <a:t>sugar </a:t>
            </a:r>
            <a:r>
              <a:rPr sz="2400" b="1" spc="-10" dirty="0">
                <a:latin typeface="Constantia"/>
                <a:cs typeface="Constantia"/>
              </a:rPr>
              <a:t>levels </a:t>
            </a:r>
            <a:r>
              <a:rPr sz="2400" b="1" dirty="0">
                <a:latin typeface="Constantia"/>
                <a:cs typeface="Constantia"/>
              </a:rPr>
              <a:t>that </a:t>
            </a:r>
            <a:r>
              <a:rPr sz="2400" b="1" spc="10" dirty="0">
                <a:latin typeface="Constantia"/>
                <a:cs typeface="Constantia"/>
              </a:rPr>
              <a:t>influences </a:t>
            </a:r>
            <a:r>
              <a:rPr sz="2400" b="1" dirty="0">
                <a:latin typeface="Constantia"/>
                <a:cs typeface="Constantia"/>
              </a:rPr>
              <a:t>fat burning  </a:t>
            </a:r>
            <a:r>
              <a:rPr sz="2400" b="1" spc="-5" dirty="0">
                <a:latin typeface="Constantia"/>
                <a:cs typeface="Constantia"/>
              </a:rPr>
              <a:t>that </a:t>
            </a:r>
            <a:r>
              <a:rPr sz="2400" b="1" spc="-10" dirty="0">
                <a:latin typeface="Constantia"/>
                <a:cs typeface="Constantia"/>
              </a:rPr>
              <a:t>could </a:t>
            </a:r>
            <a:r>
              <a:rPr sz="2400" b="1" spc="-15" dirty="0">
                <a:latin typeface="Constantia"/>
                <a:cs typeface="Constantia"/>
              </a:rPr>
              <a:t>change into </a:t>
            </a:r>
            <a:r>
              <a:rPr sz="2400" b="1" spc="-10" dirty="0">
                <a:latin typeface="Constantia"/>
                <a:cs typeface="Constantia"/>
              </a:rPr>
              <a:t>storing</a:t>
            </a:r>
            <a:r>
              <a:rPr sz="2400" b="1" spc="-285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fat.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3280" y="338785"/>
            <a:ext cx="15182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083762"/>
                </a:solidFill>
                <a:latin typeface="Calibri"/>
                <a:cs typeface="Calibri"/>
              </a:rPr>
              <a:t>Nicotine: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1664" y="2139695"/>
            <a:ext cx="3322320" cy="2638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437" y="1141221"/>
            <a:ext cx="543877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latin typeface="Constantia"/>
                <a:cs typeface="Constantia"/>
              </a:rPr>
              <a:t>Tobacco </a:t>
            </a:r>
            <a:r>
              <a:rPr sz="2000" spc="-5" dirty="0">
                <a:latin typeface="Constantia"/>
                <a:cs typeface="Constantia"/>
              </a:rPr>
              <a:t>is </a:t>
            </a:r>
            <a:r>
              <a:rPr sz="2000" dirty="0">
                <a:latin typeface="Constantia"/>
                <a:cs typeface="Constantia"/>
              </a:rPr>
              <a:t>a </a:t>
            </a:r>
            <a:r>
              <a:rPr sz="2000" spc="-5" dirty="0">
                <a:latin typeface="Constantia"/>
                <a:cs typeface="Constantia"/>
              </a:rPr>
              <a:t>very common </a:t>
            </a:r>
            <a:r>
              <a:rPr sz="2000" dirty="0">
                <a:latin typeface="Constantia"/>
                <a:cs typeface="Constantia"/>
              </a:rPr>
              <a:t>legal </a:t>
            </a:r>
            <a:r>
              <a:rPr sz="2000" spc="-5" dirty="0">
                <a:latin typeface="Constantia"/>
                <a:cs typeface="Constantia"/>
              </a:rPr>
              <a:t>drug which  </a:t>
            </a:r>
            <a:r>
              <a:rPr sz="2000" spc="-10" dirty="0">
                <a:latin typeface="Constantia"/>
                <a:cs typeface="Constantia"/>
              </a:rPr>
              <a:t>contains nicotine. </a:t>
            </a:r>
            <a:r>
              <a:rPr sz="2000" spc="-15" dirty="0">
                <a:latin typeface="Constantia"/>
                <a:cs typeface="Constantia"/>
              </a:rPr>
              <a:t>Excess </a:t>
            </a:r>
            <a:r>
              <a:rPr sz="2000" spc="-5" dirty="0">
                <a:latin typeface="Constantia"/>
                <a:cs typeface="Constantia"/>
              </a:rPr>
              <a:t>consumption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-26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tobacco  </a:t>
            </a:r>
            <a:r>
              <a:rPr sz="2000" spc="-5" dirty="0">
                <a:latin typeface="Constantia"/>
                <a:cs typeface="Constantia"/>
              </a:rPr>
              <a:t>Causes </a:t>
            </a:r>
            <a:r>
              <a:rPr sz="2000" spc="-10" dirty="0">
                <a:latin typeface="Constantia"/>
                <a:cs typeface="Constantia"/>
              </a:rPr>
              <a:t>several </a:t>
            </a:r>
            <a:r>
              <a:rPr sz="2000" dirty="0">
                <a:latin typeface="Constantia"/>
                <a:cs typeface="Constantia"/>
              </a:rPr>
              <a:t>health</a:t>
            </a:r>
            <a:r>
              <a:rPr sz="2000" spc="-1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problems</a:t>
            </a:r>
            <a:r>
              <a:rPr sz="1800" spc="-5" dirty="0">
                <a:latin typeface="Constantia"/>
                <a:cs typeface="Constantia"/>
              </a:rPr>
              <a:t>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325" y="2921584"/>
            <a:ext cx="3444875" cy="2880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083762"/>
                </a:solidFill>
                <a:latin typeface="Calibri"/>
                <a:cs typeface="Calibri"/>
              </a:rPr>
              <a:t>It’s</a:t>
            </a:r>
            <a:r>
              <a:rPr sz="2800" spc="-10" dirty="0">
                <a:solidFill>
                  <a:srgbClr val="083762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83762"/>
                </a:solidFill>
                <a:latin typeface="Calibri"/>
                <a:cs typeface="Calibri"/>
              </a:rPr>
              <a:t>Effects: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onstantia"/>
                <a:cs typeface="Constantia"/>
              </a:rPr>
              <a:t>Lung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cancer</a:t>
            </a:r>
            <a:endParaRPr sz="24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latin typeface="Constantia"/>
                <a:cs typeface="Constantia"/>
              </a:rPr>
              <a:t>Throat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cancer</a:t>
            </a:r>
            <a:endParaRPr sz="24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latin typeface="Constantia"/>
                <a:cs typeface="Constantia"/>
              </a:rPr>
              <a:t>Pancreatic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Cancer</a:t>
            </a:r>
            <a:endParaRPr sz="24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latin typeface="Constantia"/>
                <a:cs typeface="Constantia"/>
              </a:rPr>
              <a:t>Head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0" dirty="0">
                <a:latin typeface="Constantia"/>
                <a:cs typeface="Constantia"/>
              </a:rPr>
              <a:t>Neck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Cancers</a:t>
            </a:r>
            <a:endParaRPr sz="24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latin typeface="Constantia"/>
                <a:cs typeface="Constantia"/>
              </a:rPr>
              <a:t>Stomach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Cancer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828" y="0"/>
            <a:ext cx="9145590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8540" y="482295"/>
            <a:ext cx="26504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6F2F9F"/>
                </a:solidFill>
                <a:latin typeface="Calibri"/>
                <a:cs typeface="Calibri"/>
              </a:rPr>
              <a:t>Sleeping pills</a:t>
            </a:r>
            <a:r>
              <a:rPr sz="3600" spc="-1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6F2F9F"/>
                </a:solidFill>
                <a:latin typeface="Calibri"/>
                <a:cs typeface="Calibri"/>
              </a:rPr>
              <a:t>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88408" y="478536"/>
            <a:ext cx="3486912" cy="2612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6303" y="1287017"/>
            <a:ext cx="3853179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19405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25" dirty="0">
                <a:latin typeface="Constantia"/>
                <a:cs typeface="Constantia"/>
              </a:rPr>
              <a:t>It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is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drug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which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helps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spc="-15" dirty="0">
                <a:latin typeface="Constantia"/>
                <a:cs typeface="Constantia"/>
              </a:rPr>
              <a:t>to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spc="-15" dirty="0">
                <a:latin typeface="Constantia"/>
                <a:cs typeface="Constantia"/>
              </a:rPr>
              <a:t>induce  </a:t>
            </a:r>
            <a:r>
              <a:rPr sz="1800" spc="-10" dirty="0">
                <a:latin typeface="Constantia"/>
                <a:cs typeface="Constantia"/>
              </a:rPr>
              <a:t>sleep.</a:t>
            </a:r>
            <a:endParaRPr sz="1800">
              <a:latin typeface="Constantia"/>
              <a:cs typeface="Constantia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1800" spc="-25" dirty="0">
                <a:latin typeface="Constantia"/>
                <a:cs typeface="Constantia"/>
              </a:rPr>
              <a:t>It </a:t>
            </a:r>
            <a:r>
              <a:rPr sz="1800" spc="-5" dirty="0">
                <a:latin typeface="Constantia"/>
                <a:cs typeface="Constantia"/>
              </a:rPr>
              <a:t>is </a:t>
            </a:r>
            <a:r>
              <a:rPr sz="1800" spc="-15" dirty="0">
                <a:latin typeface="Constantia"/>
                <a:cs typeface="Constantia"/>
              </a:rPr>
              <a:t>generally </a:t>
            </a:r>
            <a:r>
              <a:rPr sz="1800" spc="-5" dirty="0">
                <a:latin typeface="Constantia"/>
                <a:cs typeface="Constantia"/>
              </a:rPr>
              <a:t>prescribed </a:t>
            </a:r>
            <a:r>
              <a:rPr sz="1800" spc="-15" dirty="0">
                <a:latin typeface="Constantia"/>
                <a:cs typeface="Constantia"/>
              </a:rPr>
              <a:t>to </a:t>
            </a:r>
            <a:r>
              <a:rPr sz="1800" dirty="0">
                <a:latin typeface="Constantia"/>
                <a:cs typeface="Constantia"/>
              </a:rPr>
              <a:t>the  people </a:t>
            </a:r>
            <a:r>
              <a:rPr sz="1800" spc="-5" dirty="0">
                <a:latin typeface="Constantia"/>
                <a:cs typeface="Constantia"/>
              </a:rPr>
              <a:t>who </a:t>
            </a:r>
            <a:r>
              <a:rPr sz="1800" spc="-30" dirty="0">
                <a:latin typeface="Constantia"/>
                <a:cs typeface="Constantia"/>
              </a:rPr>
              <a:t>have </a:t>
            </a:r>
            <a:r>
              <a:rPr sz="1800" dirty="0">
                <a:latin typeface="Constantia"/>
                <a:cs typeface="Constantia"/>
              </a:rPr>
              <a:t>sleep </a:t>
            </a:r>
            <a:r>
              <a:rPr sz="1800" spc="-10" dirty="0">
                <a:latin typeface="Constantia"/>
                <a:cs typeface="Constantia"/>
              </a:rPr>
              <a:t>disorder </a:t>
            </a:r>
            <a:r>
              <a:rPr sz="1800" dirty="0">
                <a:latin typeface="Constantia"/>
                <a:cs typeface="Constantia"/>
              </a:rPr>
              <a:t>or  </a:t>
            </a:r>
            <a:r>
              <a:rPr sz="1800" spc="-10" dirty="0">
                <a:latin typeface="Constantia"/>
                <a:cs typeface="Constantia"/>
              </a:rPr>
              <a:t>physically injured (to </a:t>
            </a:r>
            <a:r>
              <a:rPr sz="1800" dirty="0">
                <a:latin typeface="Constantia"/>
                <a:cs typeface="Constantia"/>
              </a:rPr>
              <a:t>ease the</a:t>
            </a:r>
            <a:r>
              <a:rPr sz="1800" spc="-31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pain).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40" y="3007867"/>
            <a:ext cx="2398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solidFill>
                  <a:srgbClr val="6F2F9F"/>
                </a:solidFill>
                <a:latin typeface="Constantia"/>
                <a:cs typeface="Constantia"/>
              </a:rPr>
              <a:t>It’s </a:t>
            </a:r>
            <a:r>
              <a:rPr sz="2800" spc="-5" dirty="0">
                <a:solidFill>
                  <a:srgbClr val="6F2F9F"/>
                </a:solidFill>
                <a:latin typeface="Constantia"/>
                <a:cs typeface="Constantia"/>
              </a:rPr>
              <a:t>Side</a:t>
            </a:r>
            <a:r>
              <a:rPr sz="2800" spc="-114" dirty="0">
                <a:solidFill>
                  <a:srgbClr val="6F2F9F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6F2F9F"/>
                </a:solidFill>
                <a:latin typeface="Constantia"/>
                <a:cs typeface="Constantia"/>
              </a:rPr>
              <a:t>Effects: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404" y="3883278"/>
            <a:ext cx="3938270" cy="2465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onstantia"/>
                <a:cs typeface="Constantia"/>
              </a:rPr>
              <a:t>Burning </a:t>
            </a:r>
            <a:r>
              <a:rPr sz="2000" dirty="0">
                <a:latin typeface="Constantia"/>
                <a:cs typeface="Constantia"/>
              </a:rPr>
              <a:t>or </a:t>
            </a:r>
            <a:r>
              <a:rPr sz="2000" spc="-5" dirty="0">
                <a:latin typeface="Constantia"/>
                <a:cs typeface="Constantia"/>
              </a:rPr>
              <a:t>tingling in the</a:t>
            </a:r>
            <a:r>
              <a:rPr sz="2000" spc="-3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hands,  arms, feet, 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1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legs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onstantia"/>
                <a:cs typeface="Constantia"/>
              </a:rPr>
              <a:t>Changes </a:t>
            </a:r>
            <a:r>
              <a:rPr sz="2000" spc="-5" dirty="0">
                <a:latin typeface="Constantia"/>
                <a:cs typeface="Constantia"/>
              </a:rPr>
              <a:t>in</a:t>
            </a:r>
            <a:r>
              <a:rPr sz="2000" spc="-1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appetite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onstantia"/>
                <a:cs typeface="Constantia"/>
              </a:rPr>
              <a:t>Constipation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onstantia"/>
                <a:cs typeface="Constantia"/>
              </a:rPr>
              <a:t>Diarrhoea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onstantia"/>
                <a:cs typeface="Constantia"/>
              </a:rPr>
              <a:t>Difficulty </a:t>
            </a:r>
            <a:r>
              <a:rPr sz="2000" spc="-10" dirty="0">
                <a:latin typeface="Constantia"/>
                <a:cs typeface="Constantia"/>
              </a:rPr>
              <a:t>keeping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balance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onstantia"/>
                <a:cs typeface="Constantia"/>
              </a:rPr>
              <a:t>Dizziness</a:t>
            </a:r>
            <a:endParaRPr sz="20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onstantia"/>
                <a:cs typeface="Constantia"/>
              </a:rPr>
              <a:t>Drowsiness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86478" y="3878071"/>
            <a:ext cx="410019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5" dirty="0">
                <a:latin typeface="Constantia"/>
                <a:cs typeface="Constantia"/>
              </a:rPr>
              <a:t>Dry </a:t>
            </a:r>
            <a:r>
              <a:rPr sz="2000" spc="-5" dirty="0">
                <a:latin typeface="Constantia"/>
                <a:cs typeface="Constantia"/>
              </a:rPr>
              <a:t>mouth 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2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throat</a:t>
            </a:r>
            <a:endParaRPr sz="20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Constantia"/>
                <a:cs typeface="Constantia"/>
              </a:rPr>
              <a:t>Gas</a:t>
            </a:r>
            <a:endParaRPr sz="20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Constantia"/>
                <a:cs typeface="Constantia"/>
              </a:rPr>
              <a:t>Headache</a:t>
            </a:r>
            <a:endParaRPr sz="20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Constantia"/>
                <a:cs typeface="Constantia"/>
              </a:rPr>
              <a:t>Heartburn</a:t>
            </a:r>
            <a:endParaRPr sz="20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Constantia"/>
                <a:cs typeface="Constantia"/>
              </a:rPr>
              <a:t>Stomach pain 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25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tenderness</a:t>
            </a:r>
            <a:endParaRPr sz="20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Constantia"/>
                <a:cs typeface="Constantia"/>
              </a:rPr>
              <a:t>Uncontrollable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shaking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part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endParaRPr sz="2000">
              <a:latin typeface="Constantia"/>
              <a:cs typeface="Constantia"/>
            </a:endParaRPr>
          </a:p>
          <a:p>
            <a:pPr marL="299085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body</a:t>
            </a:r>
            <a:endParaRPr sz="20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Constantia"/>
                <a:cs typeface="Constantia"/>
              </a:rPr>
              <a:t>Unusual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dreams</a:t>
            </a:r>
            <a:endParaRPr sz="2000">
              <a:latin typeface="Constantia"/>
              <a:cs typeface="Constantia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0" dirty="0">
                <a:latin typeface="Constantia"/>
                <a:cs typeface="Constantia"/>
              </a:rPr>
              <a:t>Weakness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F4B0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1659</Words>
  <Application>Microsoft Office PowerPoint</Application>
  <PresentationFormat>On-screen Show (4:3)</PresentationFormat>
  <Paragraphs>245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Arial</vt:lpstr>
      <vt:lpstr>Arial Black</vt:lpstr>
      <vt:lpstr>Bell MT</vt:lpstr>
      <vt:lpstr>Calibri</vt:lpstr>
      <vt:lpstr>Comic Sans MS</vt:lpstr>
      <vt:lpstr>Constantia</vt:lpstr>
      <vt:lpstr>Goudy Stout</vt:lpstr>
      <vt:lpstr>Showcard Gothic</vt:lpstr>
      <vt:lpstr>Times New Roman</vt:lpstr>
      <vt:lpstr>Wingdings</vt:lpstr>
      <vt:lpstr>Wingdings 2</vt:lpstr>
      <vt:lpstr>Office Theme</vt:lpstr>
      <vt:lpstr>Drugs abuse</vt:lpstr>
      <vt:lpstr>What is a drug ?</vt:lpstr>
      <vt:lpstr>What is drug abuse ?</vt:lpstr>
      <vt:lpstr>Drug addiction:</vt:lpstr>
      <vt:lpstr>Types of drugs</vt:lpstr>
      <vt:lpstr>Legal drugs:</vt:lpstr>
      <vt:lpstr>Caffeine:</vt:lpstr>
      <vt:lpstr>Nicotine:</vt:lpstr>
      <vt:lpstr>Sleeping pills :</vt:lpstr>
      <vt:lpstr>Alcohol:</vt:lpstr>
      <vt:lpstr>Betel Nuts:</vt:lpstr>
      <vt:lpstr>INHALANTS</vt:lpstr>
      <vt:lpstr>INHALARNiskTsS</vt:lpstr>
      <vt:lpstr>INHALANTS</vt:lpstr>
      <vt:lpstr>Illegal drugs</vt:lpstr>
      <vt:lpstr>Opium – oral, inhalation,weed,pot</vt:lpstr>
      <vt:lpstr>GANJA</vt:lpstr>
      <vt:lpstr>ganja</vt:lpstr>
      <vt:lpstr>Marijuana</vt:lpstr>
      <vt:lpstr>HEROIN</vt:lpstr>
      <vt:lpstr>HEROIN</vt:lpstr>
      <vt:lpstr>HEROIN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Cocaine + CRACK</vt:lpstr>
      <vt:lpstr>C oCoccaianeimnakees +peoCplRe fAeeCl eKnergetic, talkative,</vt:lpstr>
      <vt:lpstr>Cocaine - effects</vt:lpstr>
      <vt:lpstr>Cocaine – long time effects</vt:lpstr>
      <vt:lpstr>Crystal  meth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EFFECTS OF DRUG USE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Reasons for drug addiction:</vt:lpstr>
      <vt:lpstr>RISK FACTORS</vt:lpstr>
      <vt:lpstr>PowerPoint Presentation</vt:lpstr>
      <vt:lpstr>PROTECTIVE FACTORS</vt:lpstr>
      <vt:lpstr>Recovery From Drug Addiction:</vt:lpstr>
      <vt:lpstr>NGOs Helping to recover :</vt:lpstr>
      <vt:lpstr>PowerPoint Presentation</vt:lpstr>
      <vt:lpstr>PowerPoint Presentation</vt:lpstr>
      <vt:lpstr>The Act extends to the whole of India and it applies also to all  Indian citizens outside India and to all persons on ships and  aircraft registered in India.</vt:lpstr>
      <vt:lpstr>Controlled Substances The following list mentions the names of some substances  banned or controlled in India under the NDPS Act.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Akshat Srivastav</cp:lastModifiedBy>
  <cp:revision>1</cp:revision>
  <dcterms:created xsi:type="dcterms:W3CDTF">2019-10-31T18:06:21Z</dcterms:created>
  <dcterms:modified xsi:type="dcterms:W3CDTF">2019-10-31T18:13:08Z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2019-10-31T00:00:00Z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2019-10-31T00:00:00Z</vt:filetime>
  </property>
</Properties>
</file>